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6C835ED-541E-41DA-A012-9596092BF690}" type="datetimeFigureOut">
              <a:rPr lang="en-US" smtClean="0"/>
              <a:pPr/>
              <a:t>10/14/2010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288E996-BC53-4B5D-AB03-394B35C75C0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35ED-541E-41DA-A012-9596092BF690}" type="datetimeFigureOut">
              <a:rPr lang="en-US" smtClean="0"/>
              <a:pPr/>
              <a:t>10/14/2010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E996-BC53-4B5D-AB03-394B35C75C0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35ED-541E-41DA-A012-9596092BF690}" type="datetimeFigureOut">
              <a:rPr lang="en-US" smtClean="0"/>
              <a:pPr/>
              <a:t>10/14/2010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E996-BC53-4B5D-AB03-394B35C75C0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6C835ED-541E-41DA-A012-9596092BF690}" type="datetimeFigureOut">
              <a:rPr lang="en-US" smtClean="0"/>
              <a:pPr/>
              <a:t>10/14/2010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E996-BC53-4B5D-AB03-394B35C75C0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6C835ED-541E-41DA-A012-9596092BF690}" type="datetimeFigureOut">
              <a:rPr lang="en-US" smtClean="0"/>
              <a:pPr/>
              <a:t>10/14/2010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288E996-BC53-4B5D-AB03-394B35C75C0A}" type="slidenum">
              <a:rPr lang="en-AU" smtClean="0"/>
              <a:pPr/>
              <a:t>‹#›</a:t>
            </a:fld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6C835ED-541E-41DA-A012-9596092BF690}" type="datetimeFigureOut">
              <a:rPr lang="en-US" smtClean="0"/>
              <a:pPr/>
              <a:t>10/14/2010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288E996-BC53-4B5D-AB03-394B35C75C0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6C835ED-541E-41DA-A012-9596092BF690}" type="datetimeFigureOut">
              <a:rPr lang="en-US" smtClean="0"/>
              <a:pPr/>
              <a:t>10/14/2010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288E996-BC53-4B5D-AB03-394B35C75C0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35ED-541E-41DA-A012-9596092BF690}" type="datetimeFigureOut">
              <a:rPr lang="en-US" smtClean="0"/>
              <a:pPr/>
              <a:t>10/14/2010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E996-BC53-4B5D-AB03-394B35C75C0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6C835ED-541E-41DA-A012-9596092BF690}" type="datetimeFigureOut">
              <a:rPr lang="en-US" smtClean="0"/>
              <a:pPr/>
              <a:t>10/14/2010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288E996-BC53-4B5D-AB03-394B35C75C0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6C835ED-541E-41DA-A012-9596092BF690}" type="datetimeFigureOut">
              <a:rPr lang="en-US" smtClean="0"/>
              <a:pPr/>
              <a:t>10/14/2010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288E996-BC53-4B5D-AB03-394B35C75C0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6C835ED-541E-41DA-A012-9596092BF690}" type="datetimeFigureOut">
              <a:rPr lang="en-US" smtClean="0"/>
              <a:pPr/>
              <a:t>10/14/2010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288E996-BC53-4B5D-AB03-394B35C75C0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6C835ED-541E-41DA-A012-9596092BF690}" type="datetimeFigureOut">
              <a:rPr lang="en-US" smtClean="0"/>
              <a:pPr/>
              <a:t>10/14/2010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288E996-BC53-4B5D-AB03-394B35C75C0A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agasaki_nuclear_bom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0"/>
            <a:ext cx="538093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dirty="0" smtClean="0"/>
              <a:t>Module B: Ways of Thinking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7200" dirty="0" smtClean="0"/>
              <a:t>After the Bomb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From the syllabus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/>
          <a:lstStyle/>
          <a:p>
            <a:r>
              <a:rPr lang="en-AU" dirty="0" smtClean="0"/>
              <a:t>The module requires students to explore and evaluate a selection of texts relating to a </a:t>
            </a:r>
            <a:r>
              <a:rPr lang="en-AU" b="1" dirty="0" smtClean="0"/>
              <a:t>particular historical period</a:t>
            </a:r>
            <a:r>
              <a:rPr lang="en-AU" dirty="0" smtClean="0"/>
              <a:t>.  </a:t>
            </a:r>
          </a:p>
          <a:p>
            <a:r>
              <a:rPr lang="en-AU" dirty="0" smtClean="0"/>
              <a:t>It develops the ways in which </a:t>
            </a:r>
            <a:r>
              <a:rPr lang="en-AU" b="1" dirty="0" smtClean="0"/>
              <a:t>scientific, religious, philosophical or economic paradigms</a:t>
            </a:r>
            <a:r>
              <a:rPr lang="en-AU" dirty="0" smtClean="0"/>
              <a:t> have shaped and are reflected in literature and other texts.</a:t>
            </a:r>
          </a:p>
          <a:p>
            <a:r>
              <a:rPr lang="en-AU" dirty="0" smtClean="0"/>
              <a:t>Students explore the ways </a:t>
            </a:r>
            <a:r>
              <a:rPr lang="en-AU" b="1" dirty="0" smtClean="0"/>
              <a:t>values</a:t>
            </a:r>
            <a:r>
              <a:rPr lang="en-AU" dirty="0" smtClean="0"/>
              <a:t> are inscribed in and reflected by texts. 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After the Bomb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 fontScale="77500" lnSpcReduction="20000"/>
          </a:bodyPr>
          <a:lstStyle/>
          <a:p>
            <a:r>
              <a:rPr lang="en-AU" dirty="0" smtClean="0"/>
              <a:t>In this elective students explore texts </a:t>
            </a:r>
            <a:r>
              <a:rPr lang="en-AU" u="sng" dirty="0" smtClean="0"/>
              <a:t>from </a:t>
            </a:r>
            <a:r>
              <a:rPr lang="en-AU" dirty="0" smtClean="0"/>
              <a:t>the dropping of the atomic bombs on Hiroshima and Nagasaki and </a:t>
            </a:r>
            <a:r>
              <a:rPr lang="en-AU" u="sng" dirty="0" smtClean="0"/>
              <a:t>up to</a:t>
            </a:r>
            <a:r>
              <a:rPr lang="en-AU" dirty="0" smtClean="0"/>
              <a:t> the collapse of the Soviet Union and dismantling of the Berlin Wall (1945-89)</a:t>
            </a:r>
          </a:p>
          <a:p>
            <a:r>
              <a:rPr lang="en-AU" dirty="0" smtClean="0"/>
              <a:t>A </a:t>
            </a:r>
            <a:r>
              <a:rPr lang="en-AU" b="1" dirty="0" smtClean="0"/>
              <a:t>climate of Cold War anxiety </a:t>
            </a:r>
            <a:r>
              <a:rPr lang="en-AU" dirty="0" smtClean="0"/>
              <a:t>these texts in a number of ways. The texts may emerge from, respond to, critique, and shape our understanding of </a:t>
            </a:r>
            <a:r>
              <a:rPr lang="en-AU" b="1" dirty="0" smtClean="0"/>
              <a:t>ways of thinking </a:t>
            </a:r>
            <a:r>
              <a:rPr lang="en-AU" dirty="0" smtClean="0"/>
              <a:t>during this period. Many of these texts have a common focus on </a:t>
            </a:r>
            <a:r>
              <a:rPr lang="en-AU" b="1" dirty="0" smtClean="0"/>
              <a:t>the personal and political ramifications of this era</a:t>
            </a:r>
            <a:r>
              <a:rPr lang="en-AU" dirty="0" smtClean="0"/>
              <a:t>.  </a:t>
            </a:r>
          </a:p>
          <a:p>
            <a:r>
              <a:rPr lang="en-AU" dirty="0" smtClean="0"/>
              <a:t>They often are characterised by </a:t>
            </a:r>
            <a:r>
              <a:rPr lang="en-AU" b="1" u="sng" dirty="0" smtClean="0"/>
              <a:t>an intensified questioning </a:t>
            </a:r>
            <a:r>
              <a:rPr lang="en-AU" b="1" u="sng" dirty="0" smtClean="0"/>
              <a:t>of </a:t>
            </a:r>
            <a:r>
              <a:rPr lang="en-AU" b="1" u="sng" dirty="0" smtClean="0"/>
              <a:t>humanity and human beliefs and values.</a:t>
            </a:r>
          </a:p>
          <a:p>
            <a:r>
              <a:rPr lang="en-AU" b="1" dirty="0" smtClean="0"/>
              <a:t>Experimentation with ideas and form</a:t>
            </a:r>
            <a:r>
              <a:rPr lang="en-AU" dirty="0" smtClean="0"/>
              <a:t> may reflect or challenge ways of thinking during this period.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Texts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Students are required to study at least </a:t>
            </a:r>
            <a:r>
              <a:rPr lang="en-AU" b="1" dirty="0" smtClean="0"/>
              <a:t>three of the prescribed texts </a:t>
            </a:r>
            <a:r>
              <a:rPr lang="en-AU" dirty="0" smtClean="0"/>
              <a:t>as well as </a:t>
            </a:r>
            <a:r>
              <a:rPr lang="en-AU" b="1" dirty="0" smtClean="0"/>
              <a:t>two related texts </a:t>
            </a:r>
            <a:r>
              <a:rPr lang="en-AU" dirty="0" smtClean="0"/>
              <a:t>of their own choosing.</a:t>
            </a:r>
          </a:p>
          <a:p>
            <a:r>
              <a:rPr lang="en-AU" dirty="0" smtClean="0"/>
              <a:t>Prescribed texts: </a:t>
            </a:r>
          </a:p>
          <a:p>
            <a:pPr lvl="1">
              <a:buNone/>
            </a:pPr>
            <a:r>
              <a:rPr lang="en-AU" dirty="0" smtClean="0"/>
              <a:t>		Ariel – Sylvia </a:t>
            </a:r>
            <a:r>
              <a:rPr lang="en-AU" dirty="0" err="1" smtClean="0"/>
              <a:t>Plath</a:t>
            </a:r>
            <a:endParaRPr lang="en-AU" dirty="0" smtClean="0"/>
          </a:p>
          <a:p>
            <a:pPr lvl="1">
              <a:buNone/>
            </a:pPr>
            <a:r>
              <a:rPr lang="en-AU" dirty="0" smtClean="0"/>
              <a:t>		Waiting for </a:t>
            </a:r>
            <a:r>
              <a:rPr lang="en-AU" dirty="0" err="1" smtClean="0"/>
              <a:t>Godot</a:t>
            </a:r>
            <a:r>
              <a:rPr lang="en-AU" dirty="0" smtClean="0"/>
              <a:t> – Samuel Beckett</a:t>
            </a:r>
          </a:p>
          <a:p>
            <a:pPr lvl="1">
              <a:buNone/>
            </a:pPr>
            <a:r>
              <a:rPr lang="en-AU" dirty="0" smtClean="0"/>
              <a:t>		The Spy Who Came in from the Cold – John Le </a:t>
            </a:r>
            <a:r>
              <a:rPr lang="en-AU" dirty="0" err="1" smtClean="0"/>
              <a:t>Carre</a:t>
            </a:r>
            <a:endParaRPr lang="en-AU" dirty="0" smtClean="0"/>
          </a:p>
          <a:p>
            <a:r>
              <a:rPr lang="en-AU" dirty="0" smtClean="0"/>
              <a:t>Texts should be drawn from a range of contexts and media and should reflect the personal and political concerns of the post-war period. 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features of Cold War history and culture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smtClean="0"/>
              <a:t>The term ‘cold war’ underlines both a lack of overt war and intense conflict between extremes in politics and ideology. The period includes:</a:t>
            </a:r>
          </a:p>
          <a:p>
            <a:r>
              <a:rPr lang="en-AU" dirty="0" smtClean="0"/>
              <a:t>Rivalry for world power.</a:t>
            </a:r>
          </a:p>
          <a:p>
            <a:r>
              <a:rPr lang="en-AU" dirty="0" smtClean="0"/>
              <a:t>The development of extreme political and ideological positions (late Western capitalism vs. communism). </a:t>
            </a:r>
          </a:p>
          <a:p>
            <a:r>
              <a:rPr lang="en-AU" dirty="0" smtClean="0"/>
              <a:t>Local, proxy wars across the world (Korean, Vietnam and Afghanistan wars).</a:t>
            </a:r>
          </a:p>
          <a:p>
            <a:r>
              <a:rPr lang="en-AU" dirty="0" smtClean="0"/>
              <a:t>Threat of nuclear annihilation (nuclear holocaust)</a:t>
            </a:r>
          </a:p>
          <a:p>
            <a:r>
              <a:rPr lang="en-AU" dirty="0" smtClean="0"/>
              <a:t>Space race/arms race.</a:t>
            </a:r>
          </a:p>
          <a:p>
            <a:r>
              <a:rPr lang="en-AU" dirty="0" smtClean="0"/>
              <a:t>Widespread use of espionage.</a:t>
            </a:r>
          </a:p>
          <a:p>
            <a:r>
              <a:rPr lang="en-AU" dirty="0" smtClean="0"/>
              <a:t>Govt. fear and anxiety about dissent, subversion and invasion.</a:t>
            </a:r>
          </a:p>
          <a:p>
            <a:r>
              <a:rPr lang="en-AU" dirty="0" smtClean="0"/>
              <a:t>Govt. suppression and persecution of dissent in USSR and US.</a:t>
            </a:r>
          </a:p>
          <a:p>
            <a:pPr>
              <a:buNone/>
            </a:pPr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features of Cold War history and culture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AU" dirty="0" smtClean="0"/>
              <a:t>Widespread propaganda including celebration of national belief and identity and a view of the enemy as monstrous, alien and inhuman as conveyed in mass culture.</a:t>
            </a:r>
          </a:p>
          <a:p>
            <a:r>
              <a:rPr lang="en-AU" dirty="0" smtClean="0"/>
              <a:t>In contrast to Cold War anxiety, post-war renewal, prosperity, consumerism, celebration of suburban society.</a:t>
            </a:r>
          </a:p>
          <a:p>
            <a:r>
              <a:rPr lang="en-AU" dirty="0" smtClean="0"/>
              <a:t>Continuation of the mid-twentieth century intellectual tradition of existentialism with the addition of post-atomic war end of the world anxiety.</a:t>
            </a:r>
          </a:p>
          <a:p>
            <a:r>
              <a:rPr lang="en-AU" dirty="0" smtClean="0"/>
              <a:t>Fear of general direction to totalitarian govt. and culture (1984) in West and Communist Eastern bloc.</a:t>
            </a:r>
          </a:p>
          <a:p>
            <a:r>
              <a:rPr lang="en-AU" dirty="0" smtClean="0"/>
              <a:t>Rebellion and wildness in culture – Jack </a:t>
            </a:r>
            <a:r>
              <a:rPr lang="en-AU" dirty="0" err="1" smtClean="0"/>
              <a:t>Kerorac</a:t>
            </a:r>
            <a:r>
              <a:rPr lang="en-AU" dirty="0" smtClean="0"/>
              <a:t>/Beat Generation, Elvis Presley/Rock and Roll in opposition to tradition, order, conventional politics and suburban conformity.</a:t>
            </a:r>
          </a:p>
          <a:p>
            <a:r>
              <a:rPr lang="en-AU" dirty="0" smtClean="0"/>
              <a:t>Wider history of </a:t>
            </a:r>
            <a:r>
              <a:rPr lang="en-AU" dirty="0" err="1" smtClean="0"/>
              <a:t>postmodern</a:t>
            </a:r>
            <a:r>
              <a:rPr lang="en-AU" dirty="0" smtClean="0"/>
              <a:t> period and its concern with the failure of traditional civilisation and Western rationalism and  interest in change, new technologies and new possibilities for culture, society and identity.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Frameworks for reading the texts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1. The atomic bomb and the threat of total annihilation, the end of WWII, threat of extinction of humanity, human values and belief systems, </a:t>
            </a:r>
            <a:r>
              <a:rPr lang="en-AU" dirty="0" err="1" smtClean="0"/>
              <a:t>postmodern</a:t>
            </a:r>
            <a:r>
              <a:rPr lang="en-AU" dirty="0" smtClean="0"/>
              <a:t> concerns and values of beliefs. (Beckett)</a:t>
            </a:r>
          </a:p>
          <a:p>
            <a:pPr>
              <a:buNone/>
            </a:pPr>
            <a:endParaRPr lang="en-AU" dirty="0" smtClean="0"/>
          </a:p>
          <a:p>
            <a:r>
              <a:rPr lang="en-AU" dirty="0" smtClean="0"/>
              <a:t>2. Cold War: political ideologies and systems; communism, totalitarianism, capitalism, containment, McCarthyism, the fear of the Domino effect, propaganda, hyperawareness. (Le </a:t>
            </a:r>
            <a:r>
              <a:rPr lang="en-AU" dirty="0" err="1" smtClean="0"/>
              <a:t>Carre</a:t>
            </a:r>
            <a:r>
              <a:rPr lang="en-AU" dirty="0" smtClean="0"/>
              <a:t>)</a:t>
            </a:r>
          </a:p>
          <a:p>
            <a:pPr>
              <a:buNone/>
            </a:pPr>
            <a:endParaRPr lang="en-AU" dirty="0" smtClean="0"/>
          </a:p>
          <a:p>
            <a:r>
              <a:rPr lang="en-AU" dirty="0" smtClean="0"/>
              <a:t>3. Cold War: the personal, individual and culture. Existentialism, alienation, disillusionment, rebellion vs. </a:t>
            </a:r>
            <a:r>
              <a:rPr lang="en-AU" dirty="0" err="1" smtClean="0"/>
              <a:t>postwar</a:t>
            </a:r>
            <a:r>
              <a:rPr lang="en-AU" dirty="0" smtClean="0"/>
              <a:t> reconstruction and optimism, suburban utopia, merging of high and mass culture (</a:t>
            </a:r>
            <a:r>
              <a:rPr lang="en-AU" dirty="0" err="1" smtClean="0"/>
              <a:t>Plath</a:t>
            </a:r>
            <a:r>
              <a:rPr lang="en-AU" dirty="0" smtClean="0"/>
              <a:t>).</a:t>
            </a:r>
          </a:p>
          <a:p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Key Terms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Cold war</a:t>
            </a:r>
          </a:p>
          <a:p>
            <a:r>
              <a:rPr lang="en-AU" dirty="0" smtClean="0"/>
              <a:t>Containment (of Communism)</a:t>
            </a:r>
          </a:p>
          <a:p>
            <a:r>
              <a:rPr lang="en-AU" dirty="0" smtClean="0"/>
              <a:t>McCarthyism</a:t>
            </a:r>
          </a:p>
          <a:p>
            <a:r>
              <a:rPr lang="en-AU" dirty="0" smtClean="0"/>
              <a:t>Détente</a:t>
            </a:r>
          </a:p>
          <a:p>
            <a:r>
              <a:rPr lang="en-AU" dirty="0" smtClean="0"/>
              <a:t>Perestroika </a:t>
            </a:r>
          </a:p>
          <a:p>
            <a:r>
              <a:rPr lang="en-AU" dirty="0" smtClean="0"/>
              <a:t>Glasnost</a:t>
            </a:r>
          </a:p>
          <a:p>
            <a:r>
              <a:rPr lang="en-AU" dirty="0" smtClean="0"/>
              <a:t>Existentialism</a:t>
            </a:r>
          </a:p>
          <a:p>
            <a:r>
              <a:rPr lang="en-AU" dirty="0" smtClean="0"/>
              <a:t>Alienation</a:t>
            </a:r>
          </a:p>
          <a:p>
            <a:r>
              <a:rPr lang="en-AU" dirty="0" smtClean="0"/>
              <a:t>disillusionment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237</TotalTime>
  <Words>624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Module B: Ways of Thinking</vt:lpstr>
      <vt:lpstr>From the syllabus</vt:lpstr>
      <vt:lpstr>After the Bomb</vt:lpstr>
      <vt:lpstr>The Texts</vt:lpstr>
      <vt:lpstr>Some features of Cold War history and culture</vt:lpstr>
      <vt:lpstr>Some features of Cold War history and culture</vt:lpstr>
      <vt:lpstr>Frameworks for reading the texts</vt:lpstr>
      <vt:lpstr>Some Key Terms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B: Ways of Thinking</dc:title>
  <dc:creator>patandmel</dc:creator>
  <cp:lastModifiedBy>patandmel</cp:lastModifiedBy>
  <cp:revision>2</cp:revision>
  <dcterms:created xsi:type="dcterms:W3CDTF">2010-10-13T09:20:45Z</dcterms:created>
  <dcterms:modified xsi:type="dcterms:W3CDTF">2010-10-13T22:59:41Z</dcterms:modified>
</cp:coreProperties>
</file>