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60" r:id="rId4"/>
    <p:sldId id="258" r:id="rId5"/>
    <p:sldId id="259" r:id="rId6"/>
    <p:sldId id="261" r:id="rId7"/>
    <p:sldId id="262" r:id="rId8"/>
    <p:sldId id="263" r:id="rId9"/>
    <p:sldId id="311" r:id="rId10"/>
    <p:sldId id="264" r:id="rId11"/>
    <p:sldId id="265" r:id="rId12"/>
    <p:sldId id="266" r:id="rId13"/>
    <p:sldId id="312" r:id="rId14"/>
    <p:sldId id="267" r:id="rId15"/>
    <p:sldId id="268" r:id="rId16"/>
    <p:sldId id="269" r:id="rId17"/>
    <p:sldId id="270" r:id="rId18"/>
    <p:sldId id="271" r:id="rId19"/>
    <p:sldId id="274" r:id="rId20"/>
    <p:sldId id="275" r:id="rId21"/>
    <p:sldId id="276" r:id="rId22"/>
    <p:sldId id="279" r:id="rId23"/>
    <p:sldId id="277" r:id="rId24"/>
    <p:sldId id="278" r:id="rId25"/>
    <p:sldId id="280" r:id="rId26"/>
    <p:sldId id="281" r:id="rId27"/>
    <p:sldId id="272" r:id="rId28"/>
    <p:sldId id="273" r:id="rId29"/>
    <p:sldId id="282" r:id="rId30"/>
    <p:sldId id="283" r:id="rId31"/>
    <p:sldId id="284" r:id="rId32"/>
    <p:sldId id="285" r:id="rId33"/>
    <p:sldId id="286" r:id="rId34"/>
    <p:sldId id="313" r:id="rId35"/>
    <p:sldId id="287" r:id="rId36"/>
    <p:sldId id="290" r:id="rId37"/>
    <p:sldId id="291" r:id="rId38"/>
    <p:sldId id="310" r:id="rId39"/>
    <p:sldId id="292" r:id="rId40"/>
    <p:sldId id="293" r:id="rId41"/>
    <p:sldId id="288" r:id="rId42"/>
    <p:sldId id="289" r:id="rId43"/>
    <p:sldId id="294" r:id="rId44"/>
    <p:sldId id="295" r:id="rId45"/>
    <p:sldId id="296" r:id="rId46"/>
    <p:sldId id="297" r:id="rId47"/>
    <p:sldId id="299" r:id="rId48"/>
    <p:sldId id="300" r:id="rId49"/>
    <p:sldId id="301" r:id="rId50"/>
    <p:sldId id="298" r:id="rId51"/>
    <p:sldId id="302" r:id="rId52"/>
    <p:sldId id="303" r:id="rId53"/>
    <p:sldId id="30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2811"/>
    <a:srgbClr val="1F7F24"/>
    <a:srgbClr val="F977E6"/>
    <a:srgbClr val="DC9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1F487-DBB5-4FA7-A6C3-A84FC48EFE0C}" type="datetimeFigureOut">
              <a:rPr lang="en-US" smtClean="0"/>
              <a:t>5/15/2011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88C41-A2AF-43C4-9287-FB495D6FA67C}" type="slidenum">
              <a:rPr lang="en-US" smtClean="0"/>
              <a:t>‹#›</a:t>
            </a:fld>
            <a:endParaRPr lang="en-US" dirty="0"/>
          </a:p>
        </p:txBody>
      </p:sp>
    </p:spTree>
    <p:extLst>
      <p:ext uri="{BB962C8B-B14F-4D97-AF65-F5344CB8AC3E}">
        <p14:creationId xmlns:p14="http://schemas.microsoft.com/office/powerpoint/2010/main" val="43293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1305314-2A58-4023-8C3F-09D77B9B8503}" type="slidenum">
              <a:rPr lang="en-US" smtClean="0"/>
              <a:pPr/>
              <a:t>16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AU" dirty="0" smtClean="0"/>
          </a:p>
        </p:txBody>
      </p:sp>
      <p:sp>
        <p:nvSpPr>
          <p:cNvPr id="74756" name="Slide Number Placeholder 3"/>
          <p:cNvSpPr>
            <a:spLocks noGrp="1"/>
          </p:cNvSpPr>
          <p:nvPr>
            <p:ph type="sldNum" sz="quarter" idx="5"/>
          </p:nvPr>
        </p:nvSpPr>
        <p:spPr>
          <a:noFill/>
        </p:spPr>
        <p:txBody>
          <a:bodyPr/>
          <a:lstStyle/>
          <a:p>
            <a:fld id="{B78F874C-06BB-4D96-8E6A-0FD925BD8A09}" type="slidenum">
              <a:rPr lang="en-US" smtClean="0"/>
              <a:pPr/>
              <a:t>25</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AU" dirty="0" smtClean="0"/>
          </a:p>
        </p:txBody>
      </p:sp>
      <p:sp>
        <p:nvSpPr>
          <p:cNvPr id="75780" name="Slide Number Placeholder 3"/>
          <p:cNvSpPr>
            <a:spLocks noGrp="1"/>
          </p:cNvSpPr>
          <p:nvPr>
            <p:ph type="sldNum" sz="quarter" idx="5"/>
          </p:nvPr>
        </p:nvSpPr>
        <p:spPr>
          <a:noFill/>
        </p:spPr>
        <p:txBody>
          <a:bodyPr/>
          <a:lstStyle/>
          <a:p>
            <a:fld id="{03950946-AF2A-40FD-A500-4A159CB6628A}" type="slidenum">
              <a:rPr lang="en-US" smtClean="0"/>
              <a:pPr/>
              <a:t>26</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AU" dirty="0" smtClean="0"/>
          </a:p>
        </p:txBody>
      </p:sp>
      <p:sp>
        <p:nvSpPr>
          <p:cNvPr id="66564" name="Slide Number Placeholder 3"/>
          <p:cNvSpPr>
            <a:spLocks noGrp="1"/>
          </p:cNvSpPr>
          <p:nvPr>
            <p:ph type="sldNum" sz="quarter" idx="5"/>
          </p:nvPr>
        </p:nvSpPr>
        <p:spPr>
          <a:noFill/>
        </p:spPr>
        <p:txBody>
          <a:bodyPr/>
          <a:lstStyle/>
          <a:p>
            <a:fld id="{D86A5996-C9E3-43FA-B902-7D4716AFD0C9}" type="slidenum">
              <a:rPr lang="en-US" smtClean="0"/>
              <a:pPr/>
              <a:t>27</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AU" dirty="0" smtClean="0"/>
          </a:p>
        </p:txBody>
      </p:sp>
      <p:sp>
        <p:nvSpPr>
          <p:cNvPr id="67588" name="Slide Number Placeholder 3"/>
          <p:cNvSpPr>
            <a:spLocks noGrp="1"/>
          </p:cNvSpPr>
          <p:nvPr>
            <p:ph type="sldNum" sz="quarter" idx="5"/>
          </p:nvPr>
        </p:nvSpPr>
        <p:spPr>
          <a:noFill/>
        </p:spPr>
        <p:txBody>
          <a:bodyPr/>
          <a:lstStyle/>
          <a:p>
            <a:fld id="{70E2D041-FCA6-42FE-947E-38D9E020046F}" type="slidenum">
              <a:rPr lang="en-US" smtClean="0"/>
              <a:pPr/>
              <a:t>28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1E1B5B5-67BC-4F8A-98C4-91A812BCB941}" type="slidenum">
              <a:rPr lang="en-US" smtClean="0"/>
              <a:pPr/>
              <a:t>29</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76ECA3B-CA86-4E5B-B416-715A620ABCB9}" type="slidenum">
              <a:rPr lang="en-US" smtClean="0"/>
              <a:pPr/>
              <a:t>30</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47C7D7-64BB-4CF7-956E-814928AA0D3F}" type="slidenum">
              <a:rPr lang="en-US" smtClean="0"/>
              <a:pPr/>
              <a:t>31</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C93694A-59D4-4C1E-A54E-7BDB0FA8E066}" type="slidenum">
              <a:rPr lang="en-US" smtClean="0"/>
              <a:pPr/>
              <a:t>32</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AU" dirty="0" smtClean="0"/>
          </a:p>
        </p:txBody>
      </p:sp>
      <p:sp>
        <p:nvSpPr>
          <p:cNvPr id="80900" name="Slide Number Placeholder 3"/>
          <p:cNvSpPr>
            <a:spLocks noGrp="1"/>
          </p:cNvSpPr>
          <p:nvPr>
            <p:ph type="sldNum" sz="quarter" idx="5"/>
          </p:nvPr>
        </p:nvSpPr>
        <p:spPr>
          <a:noFill/>
        </p:spPr>
        <p:txBody>
          <a:bodyPr/>
          <a:lstStyle/>
          <a:p>
            <a:fld id="{EC7A6963-F179-4157-8A89-958DB9C140C7}" type="slidenum">
              <a:rPr lang="en-US" smtClean="0"/>
              <a:pPr/>
              <a:t>33</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AU" dirty="0" smtClean="0"/>
          </a:p>
        </p:txBody>
      </p:sp>
      <p:sp>
        <p:nvSpPr>
          <p:cNvPr id="80900" name="Slide Number Placeholder 3"/>
          <p:cNvSpPr>
            <a:spLocks noGrp="1"/>
          </p:cNvSpPr>
          <p:nvPr>
            <p:ph type="sldNum" sz="quarter" idx="5"/>
          </p:nvPr>
        </p:nvSpPr>
        <p:spPr>
          <a:noFill/>
        </p:spPr>
        <p:txBody>
          <a:bodyPr/>
          <a:lstStyle/>
          <a:p>
            <a:fld id="{EC7A6963-F179-4157-8A89-958DB9C140C7}" type="slidenum">
              <a:rPr lang="en-US" smtClean="0"/>
              <a:pPr/>
              <a:t>34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AU" dirty="0" smtClean="0"/>
          </a:p>
        </p:txBody>
      </p:sp>
      <p:sp>
        <p:nvSpPr>
          <p:cNvPr id="64516" name="Slide Number Placeholder 3"/>
          <p:cNvSpPr>
            <a:spLocks noGrp="1"/>
          </p:cNvSpPr>
          <p:nvPr>
            <p:ph type="sldNum" sz="quarter" idx="5"/>
          </p:nvPr>
        </p:nvSpPr>
        <p:spPr>
          <a:noFill/>
        </p:spPr>
        <p:txBody>
          <a:bodyPr/>
          <a:lstStyle/>
          <a:p>
            <a:fld id="{917F6030-3DED-494D-9EC4-6C02056265DD}" type="slidenum">
              <a:rPr lang="en-US" smtClean="0"/>
              <a:pPr/>
              <a:t>17</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AU" dirty="0" smtClean="0"/>
          </a:p>
        </p:txBody>
      </p:sp>
      <p:sp>
        <p:nvSpPr>
          <p:cNvPr id="81924" name="Slide Number Placeholder 3"/>
          <p:cNvSpPr>
            <a:spLocks noGrp="1"/>
          </p:cNvSpPr>
          <p:nvPr>
            <p:ph type="sldNum" sz="quarter" idx="5"/>
          </p:nvPr>
        </p:nvSpPr>
        <p:spPr>
          <a:noFill/>
        </p:spPr>
        <p:txBody>
          <a:bodyPr/>
          <a:lstStyle/>
          <a:p>
            <a:fld id="{47CC0EB3-44A9-40EE-85E3-0E1AA6C5E3BD}" type="slidenum">
              <a:rPr lang="en-US" smtClean="0"/>
              <a:pPr/>
              <a:t>35</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AU" dirty="0" smtClean="0"/>
          </a:p>
        </p:txBody>
      </p:sp>
      <p:sp>
        <p:nvSpPr>
          <p:cNvPr id="84996" name="Slide Number Placeholder 3"/>
          <p:cNvSpPr>
            <a:spLocks noGrp="1"/>
          </p:cNvSpPr>
          <p:nvPr>
            <p:ph type="sldNum" sz="quarter" idx="5"/>
          </p:nvPr>
        </p:nvSpPr>
        <p:spPr>
          <a:noFill/>
        </p:spPr>
        <p:txBody>
          <a:bodyPr/>
          <a:lstStyle/>
          <a:p>
            <a:fld id="{071CDFAB-82AE-4755-A9B0-736FB6CD9391}" type="slidenum">
              <a:rPr lang="en-US" smtClean="0"/>
              <a:pPr/>
              <a:t>36</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AU" dirty="0" smtClean="0"/>
          </a:p>
        </p:txBody>
      </p:sp>
      <p:sp>
        <p:nvSpPr>
          <p:cNvPr id="86020" name="Slide Number Placeholder 3"/>
          <p:cNvSpPr>
            <a:spLocks noGrp="1"/>
          </p:cNvSpPr>
          <p:nvPr>
            <p:ph type="sldNum" sz="quarter" idx="5"/>
          </p:nvPr>
        </p:nvSpPr>
        <p:spPr>
          <a:noFill/>
        </p:spPr>
        <p:txBody>
          <a:bodyPr/>
          <a:lstStyle/>
          <a:p>
            <a:fld id="{7B228136-5B97-4174-B410-8D2DD33C66FA}" type="slidenum">
              <a:rPr lang="en-US" smtClean="0"/>
              <a:pPr/>
              <a:t>37</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AU" dirty="0" smtClean="0"/>
          </a:p>
        </p:txBody>
      </p:sp>
      <p:sp>
        <p:nvSpPr>
          <p:cNvPr id="87044" name="Slide Number Placeholder 3"/>
          <p:cNvSpPr>
            <a:spLocks noGrp="1"/>
          </p:cNvSpPr>
          <p:nvPr>
            <p:ph type="sldNum" sz="quarter" idx="5"/>
          </p:nvPr>
        </p:nvSpPr>
        <p:spPr>
          <a:noFill/>
        </p:spPr>
        <p:txBody>
          <a:bodyPr/>
          <a:lstStyle/>
          <a:p>
            <a:fld id="{0CBC8DB0-927D-476A-B239-96B6215F98D9}" type="slidenum">
              <a:rPr lang="en-US" smtClean="0"/>
              <a:pPr/>
              <a:t>39</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AU" dirty="0" smtClean="0"/>
          </a:p>
        </p:txBody>
      </p:sp>
      <p:sp>
        <p:nvSpPr>
          <p:cNvPr id="88068" name="Slide Number Placeholder 3"/>
          <p:cNvSpPr>
            <a:spLocks noGrp="1"/>
          </p:cNvSpPr>
          <p:nvPr>
            <p:ph type="sldNum" sz="quarter" idx="5"/>
          </p:nvPr>
        </p:nvSpPr>
        <p:spPr>
          <a:noFill/>
        </p:spPr>
        <p:txBody>
          <a:bodyPr/>
          <a:lstStyle/>
          <a:p>
            <a:fld id="{CB88E3AC-0C02-47FD-9000-8207AB2B873F}" type="slidenum">
              <a:rPr lang="en-US" smtClean="0"/>
              <a:pPr/>
              <a:t>40</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AU" dirty="0" smtClean="0"/>
          </a:p>
        </p:txBody>
      </p:sp>
      <p:sp>
        <p:nvSpPr>
          <p:cNvPr id="82948" name="Slide Number Placeholder 3"/>
          <p:cNvSpPr>
            <a:spLocks noGrp="1"/>
          </p:cNvSpPr>
          <p:nvPr>
            <p:ph type="sldNum" sz="quarter" idx="5"/>
          </p:nvPr>
        </p:nvSpPr>
        <p:spPr>
          <a:noFill/>
        </p:spPr>
        <p:txBody>
          <a:bodyPr/>
          <a:lstStyle/>
          <a:p>
            <a:fld id="{A221CD97-479A-44DD-8715-7E425B014125}" type="slidenum">
              <a:rPr lang="en-US" smtClean="0"/>
              <a:pPr/>
              <a:t>41</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AU" dirty="0" smtClean="0"/>
          </a:p>
        </p:txBody>
      </p:sp>
      <p:sp>
        <p:nvSpPr>
          <p:cNvPr id="83972" name="Slide Number Placeholder 3"/>
          <p:cNvSpPr>
            <a:spLocks noGrp="1"/>
          </p:cNvSpPr>
          <p:nvPr>
            <p:ph type="sldNum" sz="quarter" idx="5"/>
          </p:nvPr>
        </p:nvSpPr>
        <p:spPr>
          <a:noFill/>
        </p:spPr>
        <p:txBody>
          <a:bodyPr/>
          <a:lstStyle/>
          <a:p>
            <a:fld id="{58A2483D-4782-4CB6-BDCC-E8280CACC68F}" type="slidenum">
              <a:rPr lang="en-US" smtClean="0"/>
              <a:pPr/>
              <a:t>42</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DFB3002-731A-4787-97DA-E8237FA2D16B}" type="slidenum">
              <a:rPr lang="en-US" smtClean="0"/>
              <a:pPr/>
              <a:t>43</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AC73BB3-18C5-4355-8F17-58A7770C897D}" type="slidenum">
              <a:rPr lang="en-US" smtClean="0"/>
              <a:pPr/>
              <a:t>44</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18A4F23-D426-4455-98CB-45B20DA1A92C}" type="slidenum">
              <a:rPr lang="en-US" smtClean="0"/>
              <a:pPr/>
              <a:t>45</a:t>
            </a:fld>
            <a:endParaRPr 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AU" dirty="0" smtClean="0"/>
          </a:p>
        </p:txBody>
      </p:sp>
      <p:sp>
        <p:nvSpPr>
          <p:cNvPr id="65540" name="Slide Number Placeholder 3"/>
          <p:cNvSpPr>
            <a:spLocks noGrp="1"/>
          </p:cNvSpPr>
          <p:nvPr>
            <p:ph type="sldNum" sz="quarter" idx="5"/>
          </p:nvPr>
        </p:nvSpPr>
        <p:spPr>
          <a:noFill/>
        </p:spPr>
        <p:txBody>
          <a:bodyPr/>
          <a:lstStyle/>
          <a:p>
            <a:fld id="{0ADDAC40-C3C6-43F4-A2C0-AA53A297DD4E}" type="slidenum">
              <a:rPr lang="en-US" smtClean="0"/>
              <a:pPr/>
              <a:t>18</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824D18-57E2-4D3B-8861-0CED390460F2}" type="slidenum">
              <a:rPr lang="en-US" smtClean="0"/>
              <a:pPr/>
              <a:t>46</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5C27ACA-B81A-4A71-9107-12CEEAC21C95}" type="slidenum">
              <a:rPr lang="en-US" smtClean="0"/>
              <a:pPr/>
              <a:t>47</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0CFDA35-9005-400B-BE84-F0236AC917EF}" type="slidenum">
              <a:rPr lang="en-US" smtClean="0"/>
              <a:pPr/>
              <a:t>48</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64646CB-9007-4A34-A9A8-EEDF05884171}" type="slidenum">
              <a:rPr lang="en-US" smtClean="0"/>
              <a:pPr/>
              <a:t>49</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5DC7FDC-6080-4A48-9583-A02D3CA36816}" type="slidenum">
              <a:rPr lang="en-US" smtClean="0"/>
              <a:pPr/>
              <a:t>50</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B8857AE-C909-4FF6-8154-88385CD335F8}" type="slidenum">
              <a:rPr lang="en-US" smtClean="0"/>
              <a:pPr/>
              <a:t>51</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3530270-6488-48ED-9187-765F88388E18}" type="slidenum">
              <a:rPr lang="en-US" smtClean="0"/>
              <a:pPr/>
              <a:t>52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1D660DB-5616-4EB4-ACA2-77817477C5B5}" type="slidenum">
              <a:rPr lang="en-US" smtClean="0"/>
              <a:pPr/>
              <a:t>53</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AU" dirty="0" smtClean="0"/>
          </a:p>
        </p:txBody>
      </p:sp>
      <p:sp>
        <p:nvSpPr>
          <p:cNvPr id="68612" name="Slide Number Placeholder 3"/>
          <p:cNvSpPr>
            <a:spLocks noGrp="1"/>
          </p:cNvSpPr>
          <p:nvPr>
            <p:ph type="sldNum" sz="quarter" idx="5"/>
          </p:nvPr>
        </p:nvSpPr>
        <p:spPr>
          <a:noFill/>
        </p:spPr>
        <p:txBody>
          <a:bodyPr/>
          <a:lstStyle/>
          <a:p>
            <a:fld id="{AD35AF3E-E53E-4416-8AED-A01F2B58EAAE}" type="slidenum">
              <a:rPr lang="en-US" smtClean="0"/>
              <a:pPr/>
              <a:t>19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AU" dirty="0" smtClean="0"/>
          </a:p>
        </p:txBody>
      </p:sp>
      <p:sp>
        <p:nvSpPr>
          <p:cNvPr id="69636" name="Slide Number Placeholder 3"/>
          <p:cNvSpPr>
            <a:spLocks noGrp="1"/>
          </p:cNvSpPr>
          <p:nvPr>
            <p:ph type="sldNum" sz="quarter" idx="5"/>
          </p:nvPr>
        </p:nvSpPr>
        <p:spPr>
          <a:noFill/>
        </p:spPr>
        <p:txBody>
          <a:bodyPr/>
          <a:lstStyle/>
          <a:p>
            <a:fld id="{5CEAEE36-F461-440C-877D-27C6E53C3139}" type="slidenum">
              <a:rPr lang="en-US" smtClean="0"/>
              <a:pPr/>
              <a:t>20</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AU" dirty="0" smtClean="0"/>
          </a:p>
        </p:txBody>
      </p:sp>
      <p:sp>
        <p:nvSpPr>
          <p:cNvPr id="70660" name="Slide Number Placeholder 3"/>
          <p:cNvSpPr>
            <a:spLocks noGrp="1"/>
          </p:cNvSpPr>
          <p:nvPr>
            <p:ph type="sldNum" sz="quarter" idx="5"/>
          </p:nvPr>
        </p:nvSpPr>
        <p:spPr>
          <a:noFill/>
        </p:spPr>
        <p:txBody>
          <a:bodyPr/>
          <a:lstStyle/>
          <a:p>
            <a:fld id="{FDDB77E3-07D4-4066-9D93-727F52CB9B2F}" type="slidenum">
              <a:rPr lang="en-US" smtClean="0"/>
              <a:pPr/>
              <a:t>21</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AU" dirty="0" smtClean="0"/>
          </a:p>
        </p:txBody>
      </p:sp>
      <p:sp>
        <p:nvSpPr>
          <p:cNvPr id="73732" name="Slide Number Placeholder 3"/>
          <p:cNvSpPr>
            <a:spLocks noGrp="1"/>
          </p:cNvSpPr>
          <p:nvPr>
            <p:ph type="sldNum" sz="quarter" idx="5"/>
          </p:nvPr>
        </p:nvSpPr>
        <p:spPr>
          <a:noFill/>
        </p:spPr>
        <p:txBody>
          <a:bodyPr/>
          <a:lstStyle/>
          <a:p>
            <a:fld id="{C1AB7B58-DE8A-42A4-99B0-DF902F11BAC8}" type="slidenum">
              <a:rPr lang="en-US" smtClean="0"/>
              <a:pPr/>
              <a:t>22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AU" dirty="0" smtClean="0"/>
          </a:p>
        </p:txBody>
      </p:sp>
      <p:sp>
        <p:nvSpPr>
          <p:cNvPr id="71684" name="Slide Number Placeholder 3"/>
          <p:cNvSpPr>
            <a:spLocks noGrp="1"/>
          </p:cNvSpPr>
          <p:nvPr>
            <p:ph type="sldNum" sz="quarter" idx="5"/>
          </p:nvPr>
        </p:nvSpPr>
        <p:spPr>
          <a:noFill/>
        </p:spPr>
        <p:txBody>
          <a:bodyPr/>
          <a:lstStyle/>
          <a:p>
            <a:fld id="{1F94A34F-305B-431A-B95B-142D9BCEECBA}" type="slidenum">
              <a:rPr lang="en-US" smtClean="0"/>
              <a:pPr/>
              <a:t>23</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AU" dirty="0" smtClean="0"/>
          </a:p>
        </p:txBody>
      </p:sp>
      <p:sp>
        <p:nvSpPr>
          <p:cNvPr id="72708" name="Slide Number Placeholder 3"/>
          <p:cNvSpPr>
            <a:spLocks noGrp="1"/>
          </p:cNvSpPr>
          <p:nvPr>
            <p:ph type="sldNum" sz="quarter" idx="5"/>
          </p:nvPr>
        </p:nvSpPr>
        <p:spPr>
          <a:noFill/>
        </p:spPr>
        <p:txBody>
          <a:bodyPr/>
          <a:lstStyle/>
          <a:p>
            <a:fld id="{9E162548-9608-45E3-8233-FBA7EE4C00AF}" type="slidenum">
              <a:rPr lang="en-US" smtClean="0"/>
              <a:pPr/>
              <a:t>24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8EB7E-114F-4DEE-B5CE-B15C89C0D909}" type="datetimeFigureOut">
              <a:rPr lang="en-US" smtClean="0"/>
              <a:t>5/15/2011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9F9E5-DEFD-4F1F-AC22-A7B05E34A04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8EB7E-114F-4DEE-B5CE-B15C89C0D909}" type="datetimeFigureOut">
              <a:rPr lang="en-US" smtClean="0"/>
              <a:t>5/15/2011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9F9E5-DEFD-4F1F-AC22-A7B05E34A04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owells.com/picks.dave.html" TargetMode="Externa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Autofit/>
          </a:bodyPr>
          <a:lstStyle/>
          <a:p>
            <a:r>
              <a:rPr lang="en-US" sz="9600" b="1" dirty="0" smtClean="0">
                <a:solidFill>
                  <a:schemeClr val="bg1"/>
                </a:solidFill>
                <a:latin typeface="Baskerville Old Face" pitchFamily="18" charset="0"/>
              </a:rPr>
              <a:t>Crime Writing</a:t>
            </a:r>
            <a:endParaRPr lang="en-US" sz="9600" b="1" dirty="0">
              <a:solidFill>
                <a:schemeClr val="bg1"/>
              </a:solidFill>
              <a:latin typeface="Baskerville Old Face" pitchFamily="18" charset="0"/>
            </a:endParaRPr>
          </a:p>
        </p:txBody>
      </p:sp>
      <p:sp>
        <p:nvSpPr>
          <p:cNvPr id="3" name="Subtitle 2"/>
          <p:cNvSpPr>
            <a:spLocks noGrp="1"/>
          </p:cNvSpPr>
          <p:nvPr>
            <p:ph type="subTitle" idx="1"/>
          </p:nvPr>
        </p:nvSpPr>
        <p:spPr>
          <a:xfrm>
            <a:off x="0" y="5105400"/>
            <a:ext cx="6400800" cy="1752600"/>
          </a:xfrm>
        </p:spPr>
        <p:txBody>
          <a:bodyPr>
            <a:normAutofit fontScale="77500" lnSpcReduction="20000"/>
          </a:bodyPr>
          <a:lstStyle/>
          <a:p>
            <a:r>
              <a:rPr lang="en-US" sz="4800" b="1" dirty="0" smtClean="0">
                <a:solidFill>
                  <a:schemeClr val="bg1"/>
                </a:solidFill>
                <a:latin typeface="Baskerville Old Face" pitchFamily="18" charset="0"/>
              </a:rPr>
              <a:t>Genre and the Prescribed Texts</a:t>
            </a:r>
          </a:p>
          <a:p>
            <a:r>
              <a:rPr lang="en-US" sz="4800" b="1" dirty="0" smtClean="0">
                <a:solidFill>
                  <a:schemeClr val="bg1"/>
                </a:solidFill>
                <a:latin typeface="Baskerville Old Face" pitchFamily="18" charset="0"/>
              </a:rPr>
              <a:t>Karen Yager – Knox Grammar</a:t>
            </a:r>
          </a:p>
          <a:p>
            <a:r>
              <a:rPr lang="en-US" sz="4800" b="1" dirty="0" smtClean="0">
                <a:solidFill>
                  <a:schemeClr val="bg1"/>
                </a:solidFill>
                <a:latin typeface="Baskerville Old Face" pitchFamily="18" charset="0"/>
              </a:rPr>
              <a:t>Prue Greene – DET State Office</a:t>
            </a:r>
            <a:endParaRPr lang="en-US" sz="4800" b="1" dirty="0">
              <a:solidFill>
                <a:schemeClr val="bg1"/>
              </a:solidFill>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143000"/>
          </a:xfrm>
          <a:solidFill>
            <a:schemeClr val="tx1"/>
          </a:solidFill>
          <a:ln>
            <a:solidFill>
              <a:schemeClr val="tx1"/>
            </a:solidFill>
          </a:ln>
        </p:spPr>
        <p:txBody>
          <a:bodyPr>
            <a:normAutofit/>
          </a:bodyPr>
          <a:lstStyle/>
          <a:p>
            <a:r>
              <a:rPr lang="en-US" sz="4800" b="1" dirty="0" smtClean="0">
                <a:solidFill>
                  <a:schemeClr val="bg1"/>
                </a:solidFill>
              </a:rPr>
              <a:t>The Marking Rubric</a:t>
            </a:r>
            <a:endParaRPr lang="en-US" sz="4800" b="1" dirty="0">
              <a:solidFill>
                <a:schemeClr val="bg1"/>
              </a:solidFill>
            </a:endParaRPr>
          </a:p>
        </p:txBody>
      </p:sp>
      <p:sp>
        <p:nvSpPr>
          <p:cNvPr id="3" name="Content Placeholder 2"/>
          <p:cNvSpPr>
            <a:spLocks noGrp="1"/>
          </p:cNvSpPr>
          <p:nvPr>
            <p:ph idx="1"/>
          </p:nvPr>
        </p:nvSpPr>
        <p:spPr>
          <a:xfrm>
            <a:off x="457200" y="1600200"/>
            <a:ext cx="6629400" cy="4800600"/>
          </a:xfrm>
        </p:spPr>
        <p:txBody>
          <a:bodyPr>
            <a:normAutofit lnSpcReduction="10000"/>
          </a:bodyPr>
          <a:lstStyle/>
          <a:p>
            <a:pPr>
              <a:buNone/>
            </a:pPr>
            <a:r>
              <a:rPr lang="en-US" dirty="0" smtClean="0"/>
              <a:t>In your answer, you will be assessed on how well you:</a:t>
            </a:r>
          </a:p>
          <a:p>
            <a:pPr>
              <a:buFont typeface="Wingdings" pitchFamily="2" charset="2"/>
              <a:buChar char="§"/>
            </a:pPr>
            <a:r>
              <a:rPr lang="en-US" dirty="0" smtClean="0"/>
              <a:t>demonstrate understanding of the </a:t>
            </a:r>
            <a:r>
              <a:rPr lang="en-US" b="1" dirty="0" smtClean="0"/>
              <a:t>conventions of the genre </a:t>
            </a:r>
            <a:r>
              <a:rPr lang="en-US" dirty="0" smtClean="0"/>
              <a:t>and the </a:t>
            </a:r>
            <a:r>
              <a:rPr lang="en-US" b="1" dirty="0" smtClean="0"/>
              <a:t>ideas</a:t>
            </a:r>
            <a:r>
              <a:rPr lang="en-US" dirty="0" smtClean="0"/>
              <a:t> and </a:t>
            </a:r>
            <a:r>
              <a:rPr lang="en-US" b="1" dirty="0" smtClean="0"/>
              <a:t>values</a:t>
            </a:r>
            <a:r>
              <a:rPr lang="en-US" dirty="0" smtClean="0"/>
              <a:t> associated with the </a:t>
            </a:r>
            <a:r>
              <a:rPr lang="en-US" b="1" dirty="0" smtClean="0"/>
              <a:t>genre</a:t>
            </a:r>
            <a:r>
              <a:rPr lang="en-US" dirty="0" smtClean="0"/>
              <a:t> </a:t>
            </a:r>
          </a:p>
          <a:p>
            <a:pPr>
              <a:buFont typeface="Wingdings" pitchFamily="2" charset="2"/>
              <a:buChar char="§"/>
            </a:pPr>
            <a:r>
              <a:rPr lang="en-US" b="1" dirty="0" smtClean="0"/>
              <a:t>sustain</a:t>
            </a:r>
            <a:r>
              <a:rPr lang="en-US" dirty="0" smtClean="0"/>
              <a:t> an extended composition </a:t>
            </a:r>
            <a:r>
              <a:rPr lang="en-US" b="1" dirty="0" smtClean="0"/>
              <a:t>appropriate to the question</a:t>
            </a:r>
            <a:r>
              <a:rPr lang="en-US" dirty="0" smtClean="0"/>
              <a:t>, demonstrating control in the use of language. </a:t>
            </a:r>
          </a:p>
          <a:p>
            <a:pPr>
              <a:buNone/>
            </a:pPr>
            <a:endParaRPr lang="en-US" dirty="0"/>
          </a:p>
        </p:txBody>
      </p:sp>
      <p:pic>
        <p:nvPicPr>
          <p:cNvPr id="4" name="Picture 7" descr="rih5"/>
          <p:cNvPicPr>
            <a:picLocks noChangeAspect="1" noChangeArrowheads="1"/>
          </p:cNvPicPr>
          <p:nvPr/>
        </p:nvPicPr>
        <p:blipFill>
          <a:blip r:embed="rId2" cstate="print"/>
          <a:srcRect/>
          <a:stretch>
            <a:fillRect/>
          </a:stretch>
        </p:blipFill>
        <p:spPr bwMode="auto">
          <a:xfrm>
            <a:off x="7391400" y="1447800"/>
            <a:ext cx="1752600" cy="1625600"/>
          </a:xfrm>
          <a:prstGeom prst="rect">
            <a:avLst/>
          </a:prstGeom>
          <a:noFill/>
          <a:ln w="9525">
            <a:noFill/>
            <a:miter lim="800000"/>
            <a:headEnd/>
            <a:tailEnd/>
          </a:ln>
        </p:spPr>
      </p:pic>
      <p:pic>
        <p:nvPicPr>
          <p:cNvPr id="5" name="Picture 8" descr="ag1"/>
          <p:cNvPicPr>
            <a:picLocks noChangeAspect="1" noChangeArrowheads="1"/>
          </p:cNvPicPr>
          <p:nvPr/>
        </p:nvPicPr>
        <p:blipFill>
          <a:blip r:embed="rId3" cstate="print"/>
          <a:srcRect/>
          <a:stretch>
            <a:fillRect/>
          </a:stretch>
        </p:blipFill>
        <p:spPr bwMode="auto">
          <a:xfrm>
            <a:off x="7391400" y="3048000"/>
            <a:ext cx="1752600" cy="2057400"/>
          </a:xfrm>
          <a:prstGeom prst="rect">
            <a:avLst/>
          </a:prstGeom>
          <a:noFill/>
          <a:ln w="9525">
            <a:noFill/>
            <a:miter lim="800000"/>
            <a:headEnd/>
            <a:tailEnd/>
          </a:ln>
        </p:spPr>
      </p:pic>
      <p:pic>
        <p:nvPicPr>
          <p:cNvPr id="6" name="Picture 9" descr="sbs"/>
          <p:cNvPicPr>
            <a:picLocks noChangeAspect="1" noChangeArrowheads="1"/>
          </p:cNvPicPr>
          <p:nvPr/>
        </p:nvPicPr>
        <p:blipFill>
          <a:blip r:embed="rId4" cstate="print"/>
          <a:srcRect/>
          <a:stretch>
            <a:fillRect/>
          </a:stretch>
        </p:blipFill>
        <p:spPr bwMode="auto">
          <a:xfrm>
            <a:off x="7391400" y="5029200"/>
            <a:ext cx="1752600" cy="1828800"/>
          </a:xfrm>
          <a:prstGeom prst="rect">
            <a:avLst/>
          </a:prstGeom>
          <a:noFill/>
          <a:ln w="9525">
            <a:noFill/>
            <a:miter lim="800000"/>
            <a:headEnd/>
            <a:tailEnd/>
          </a:ln>
        </p:spPr>
      </p:pic>
      <p:pic>
        <p:nvPicPr>
          <p:cNvPr id="7" name="Picture 14" descr="http://www.spotlightroom.co.uk/images/films/rearwindow.jpg"/>
          <p:cNvPicPr>
            <a:picLocks noChangeAspect="1" noChangeArrowheads="1"/>
          </p:cNvPicPr>
          <p:nvPr/>
        </p:nvPicPr>
        <p:blipFill>
          <a:blip r:embed="rId5" cstate="print"/>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267200" cy="990600"/>
          </a:xfrm>
          <a:gradFill>
            <a:gsLst>
              <a:gs pos="0">
                <a:schemeClr val="bg1">
                  <a:lumMod val="85000"/>
                </a:schemeClr>
              </a:gs>
              <a:gs pos="0">
                <a:schemeClr val="bg1">
                  <a:lumMod val="50000"/>
                </a:schemeClr>
              </a:gs>
              <a:gs pos="50000">
                <a:schemeClr val="bg1">
                  <a:lumMod val="50000"/>
                </a:schemeClr>
              </a:gs>
              <a:gs pos="100000">
                <a:schemeClr val="accent1">
                  <a:tint val="23500"/>
                  <a:satMod val="160000"/>
                </a:schemeClr>
              </a:gs>
            </a:gsLst>
            <a:lin ang="5400000" scaled="0"/>
          </a:gradFill>
          <a:ln>
            <a:solidFill>
              <a:schemeClr val="tx1"/>
            </a:solidFill>
          </a:ln>
        </p:spPr>
        <p:txBody>
          <a:bodyPr/>
          <a:lstStyle/>
          <a:p>
            <a:r>
              <a:rPr lang="en-US" b="1" dirty="0" smtClean="0">
                <a:solidFill>
                  <a:schemeClr val="bg1"/>
                </a:solidFill>
              </a:rPr>
              <a:t>Genre Theory</a:t>
            </a:r>
            <a:endParaRPr lang="en-US" b="1" dirty="0">
              <a:solidFill>
                <a:schemeClr val="bg1"/>
              </a:solidFill>
            </a:endParaRPr>
          </a:p>
        </p:txBody>
      </p:sp>
      <p:sp>
        <p:nvSpPr>
          <p:cNvPr id="3" name="Content Placeholder 2"/>
          <p:cNvSpPr>
            <a:spLocks noGrp="1"/>
          </p:cNvSpPr>
          <p:nvPr>
            <p:ph idx="1"/>
          </p:nvPr>
        </p:nvSpPr>
        <p:spPr>
          <a:xfrm>
            <a:off x="228600" y="1371600"/>
            <a:ext cx="4267200" cy="5334000"/>
          </a:xfrm>
        </p:spPr>
        <p:txBody>
          <a:bodyPr>
            <a:normAutofit fontScale="55000" lnSpcReduction="20000"/>
          </a:bodyPr>
          <a:lstStyle/>
          <a:p>
            <a:pPr>
              <a:lnSpc>
                <a:spcPct val="120000"/>
              </a:lnSpc>
              <a:spcBef>
                <a:spcPts val="0"/>
              </a:spcBef>
              <a:buFont typeface="Wingdings" pitchFamily="2" charset="2"/>
              <a:buChar char="§"/>
            </a:pPr>
            <a:r>
              <a:rPr lang="en-AU" sz="4400" i="1" dirty="0" smtClean="0">
                <a:solidFill>
                  <a:srgbClr val="000000"/>
                </a:solidFill>
              </a:rPr>
              <a:t>“genres are </a:t>
            </a:r>
            <a:r>
              <a:rPr lang="en-AU" sz="4400" b="1" i="1" dirty="0" smtClean="0">
                <a:solidFill>
                  <a:srgbClr val="000000"/>
                </a:solidFill>
              </a:rPr>
              <a:t>instances of repetition </a:t>
            </a:r>
            <a:r>
              <a:rPr lang="en-AU" sz="4400" i="1" dirty="0" smtClean="0">
                <a:solidFill>
                  <a:srgbClr val="000000"/>
                </a:solidFill>
              </a:rPr>
              <a:t>and difference…</a:t>
            </a:r>
            <a:r>
              <a:rPr lang="en-AU" sz="4400" b="1" i="1" dirty="0" smtClean="0">
                <a:solidFill>
                  <a:srgbClr val="000000"/>
                </a:solidFill>
              </a:rPr>
              <a:t>difference</a:t>
            </a:r>
            <a:r>
              <a:rPr lang="en-AU" sz="4400" i="1" dirty="0" smtClean="0">
                <a:solidFill>
                  <a:srgbClr val="000000"/>
                </a:solidFill>
              </a:rPr>
              <a:t> is absolutely essential to the economy of genre” </a:t>
            </a:r>
            <a:r>
              <a:rPr lang="en-AU" sz="4400" dirty="0" smtClean="0">
                <a:solidFill>
                  <a:srgbClr val="000000"/>
                </a:solidFill>
              </a:rPr>
              <a:t>(Neale,1980).</a:t>
            </a:r>
          </a:p>
          <a:p>
            <a:pPr>
              <a:lnSpc>
                <a:spcPct val="120000"/>
              </a:lnSpc>
              <a:spcBef>
                <a:spcPts val="0"/>
              </a:spcBef>
              <a:buFont typeface="Wingdings" pitchFamily="2" charset="2"/>
              <a:buChar char="§"/>
            </a:pPr>
            <a:r>
              <a:rPr lang="en-AU" sz="4400" i="1" dirty="0" smtClean="0"/>
              <a:t>“a means of </a:t>
            </a:r>
            <a:r>
              <a:rPr lang="en-AU" sz="4400" b="1" i="1" dirty="0" smtClean="0"/>
              <a:t>constructing</a:t>
            </a:r>
            <a:r>
              <a:rPr lang="en-AU" sz="4400" i="1" dirty="0" smtClean="0"/>
              <a:t> both the audience and the reading subject” </a:t>
            </a:r>
            <a:r>
              <a:rPr lang="en-AU" sz="4400" dirty="0" smtClean="0"/>
              <a:t>(Fiske,1987).</a:t>
            </a:r>
          </a:p>
          <a:p>
            <a:pPr>
              <a:lnSpc>
                <a:spcPct val="120000"/>
              </a:lnSpc>
              <a:spcBef>
                <a:spcPts val="0"/>
              </a:spcBef>
              <a:buFont typeface="Wingdings" pitchFamily="2" charset="2"/>
              <a:buChar char="§"/>
            </a:pPr>
            <a:r>
              <a:rPr lang="en-AU" sz="4400" b="1" dirty="0" smtClean="0">
                <a:solidFill>
                  <a:srgbClr val="000000"/>
                </a:solidFill>
              </a:rPr>
              <a:t>Textual schemata</a:t>
            </a:r>
          </a:p>
          <a:p>
            <a:pPr>
              <a:lnSpc>
                <a:spcPct val="120000"/>
              </a:lnSpc>
              <a:spcBef>
                <a:spcPts val="0"/>
              </a:spcBef>
              <a:buFont typeface="Wingdings" pitchFamily="2" charset="2"/>
              <a:buChar char="§"/>
            </a:pPr>
            <a:r>
              <a:rPr lang="en-AU" sz="4400" dirty="0" smtClean="0">
                <a:solidFill>
                  <a:srgbClr val="000000"/>
                </a:solidFill>
              </a:rPr>
              <a:t>Genres </a:t>
            </a:r>
            <a:r>
              <a:rPr lang="en-AU" sz="4400" i="1" dirty="0" smtClean="0">
                <a:solidFill>
                  <a:srgbClr val="000000"/>
                </a:solidFill>
              </a:rPr>
              <a:t>“embody the </a:t>
            </a:r>
            <a:r>
              <a:rPr lang="en-AU" sz="4400" b="1" i="1" dirty="0" smtClean="0">
                <a:solidFill>
                  <a:srgbClr val="000000"/>
                </a:solidFill>
              </a:rPr>
              <a:t>crucial ideological </a:t>
            </a:r>
            <a:r>
              <a:rPr lang="en-AU" sz="4400" i="1" dirty="0" smtClean="0">
                <a:solidFill>
                  <a:srgbClr val="000000"/>
                </a:solidFill>
              </a:rPr>
              <a:t>concerns of the </a:t>
            </a:r>
            <a:r>
              <a:rPr lang="en-AU" sz="4400" b="1" i="1" dirty="0" smtClean="0">
                <a:solidFill>
                  <a:srgbClr val="000000"/>
                </a:solidFill>
              </a:rPr>
              <a:t>time</a:t>
            </a:r>
            <a:r>
              <a:rPr lang="en-AU" sz="4400" i="1" dirty="0" smtClean="0">
                <a:solidFill>
                  <a:srgbClr val="000000"/>
                </a:solidFill>
              </a:rPr>
              <a:t> in which they are popular” </a:t>
            </a:r>
            <a:r>
              <a:rPr lang="en-AU" sz="4400" dirty="0" smtClean="0">
                <a:solidFill>
                  <a:srgbClr val="000000"/>
                </a:solidFill>
              </a:rPr>
              <a:t>(Fiske,1987). </a:t>
            </a:r>
          </a:p>
          <a:p>
            <a:endParaRPr lang="en-US" dirty="0"/>
          </a:p>
        </p:txBody>
      </p:sp>
      <p:pic>
        <p:nvPicPr>
          <p:cNvPr id="20484" name="Picture 4" descr="http://www.tallmania.com/wrhands.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648200" cy="990600"/>
          </a:xfrm>
          <a:solidFill>
            <a:srgbClr val="FFC000"/>
          </a:solidFill>
          <a:ln>
            <a:solidFill>
              <a:schemeClr val="tx1"/>
            </a:solidFill>
          </a:ln>
        </p:spPr>
        <p:txBody>
          <a:bodyPr>
            <a:normAutofit/>
          </a:bodyPr>
          <a:lstStyle/>
          <a:p>
            <a:r>
              <a:rPr lang="en-US" sz="5400" b="1" dirty="0" smtClean="0"/>
              <a:t>Genre Theory</a:t>
            </a:r>
            <a:endParaRPr lang="en-US" sz="5400" b="1" dirty="0"/>
          </a:p>
        </p:txBody>
      </p:sp>
      <p:pic>
        <p:nvPicPr>
          <p:cNvPr id="4" name="Content Placeholder 3" descr="library_stacks.jpg"/>
          <p:cNvPicPr>
            <a:picLocks noGrp="1" noChangeAspect="1"/>
          </p:cNvPicPr>
          <p:nvPr>
            <p:ph sz="half" idx="1"/>
          </p:nvPr>
        </p:nvPicPr>
        <p:blipFill>
          <a:blip r:embed="rId2" cstate="print"/>
          <a:stretch>
            <a:fillRect/>
          </a:stretch>
        </p:blipFill>
        <p:spPr>
          <a:xfrm>
            <a:off x="5029200" y="0"/>
            <a:ext cx="4114800" cy="6858000"/>
          </a:xfrm>
        </p:spPr>
      </p:pic>
      <p:sp>
        <p:nvSpPr>
          <p:cNvPr id="5" name="Content Placeholder 4"/>
          <p:cNvSpPr>
            <a:spLocks noGrp="1"/>
          </p:cNvSpPr>
          <p:nvPr>
            <p:ph sz="half" idx="2"/>
          </p:nvPr>
        </p:nvSpPr>
        <p:spPr>
          <a:xfrm>
            <a:off x="304800" y="1295400"/>
            <a:ext cx="4572000" cy="5334000"/>
          </a:xfrm>
        </p:spPr>
        <p:txBody>
          <a:bodyPr>
            <a:normAutofit lnSpcReduction="10000"/>
          </a:bodyPr>
          <a:lstStyle/>
          <a:p>
            <a:pPr>
              <a:buFont typeface="Wingdings" pitchFamily="2" charset="2"/>
              <a:buChar char="§"/>
            </a:pPr>
            <a:r>
              <a:rPr lang="en-US" sz="3000" i="1" dirty="0" smtClean="0"/>
              <a:t>“They rework, extend and transform the norms that codify them” </a:t>
            </a:r>
            <a:r>
              <a:rPr lang="en-US" sz="3000" dirty="0" smtClean="0"/>
              <a:t>(Neal, 1990).</a:t>
            </a:r>
          </a:p>
          <a:p>
            <a:pPr>
              <a:buFont typeface="Wingdings" pitchFamily="2" charset="2"/>
              <a:buChar char="§"/>
            </a:pPr>
            <a:r>
              <a:rPr lang="en-US" sz="3000" dirty="0" smtClean="0"/>
              <a:t>Embryonic to classic (golden) to refinement (parodic</a:t>
            </a:r>
            <a:r>
              <a:rPr lang="en-US" sz="3000" dirty="0"/>
              <a:t> </a:t>
            </a:r>
            <a:r>
              <a:rPr lang="en-US" sz="3000" dirty="0" smtClean="0"/>
              <a:t>and subversive)</a:t>
            </a:r>
          </a:p>
          <a:p>
            <a:pPr>
              <a:buFont typeface="Wingdings" pitchFamily="2" charset="2"/>
              <a:buChar char="§"/>
            </a:pPr>
            <a:r>
              <a:rPr lang="en-US" sz="3000" i="1" dirty="0" smtClean="0"/>
              <a:t>“genres are about spectator-text relations as well as socio-historic relations” </a:t>
            </a:r>
            <a:r>
              <a:rPr lang="en-US" sz="3000" dirty="0" smtClean="0"/>
              <a:t>(Haywood, 2006)</a:t>
            </a:r>
          </a:p>
          <a:p>
            <a:pPr marL="0" indent="0">
              <a:buNone/>
            </a:pPr>
            <a:endParaRPr lang="en-US" sz="3000" dirty="0" smtClean="0"/>
          </a:p>
          <a:p>
            <a:pPr>
              <a:buFont typeface="Wingdings" pitchFamily="2" charset="2"/>
              <a:buChar cha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343400" cy="99060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solidFill>
              <a:schemeClr val="tx1"/>
            </a:solidFill>
          </a:ln>
        </p:spPr>
        <p:txBody>
          <a:bodyPr>
            <a:normAutofit/>
          </a:bodyPr>
          <a:lstStyle/>
          <a:p>
            <a:r>
              <a:rPr lang="en-US" sz="5400" b="1" dirty="0" smtClean="0">
                <a:solidFill>
                  <a:schemeClr val="bg1"/>
                </a:solidFill>
              </a:rPr>
              <a:t>Genre Theory</a:t>
            </a:r>
            <a:endParaRPr lang="en-US" sz="5400" b="1" dirty="0">
              <a:solidFill>
                <a:schemeClr val="bg1"/>
              </a:solidFill>
            </a:endParaRPr>
          </a:p>
        </p:txBody>
      </p:sp>
      <p:sp>
        <p:nvSpPr>
          <p:cNvPr id="3" name="Content Placeholder 2"/>
          <p:cNvSpPr>
            <a:spLocks noGrp="1"/>
          </p:cNvSpPr>
          <p:nvPr>
            <p:ph idx="1"/>
          </p:nvPr>
        </p:nvSpPr>
        <p:spPr>
          <a:xfrm>
            <a:off x="228600" y="1295400"/>
            <a:ext cx="4267200" cy="5410200"/>
          </a:xfrm>
        </p:spPr>
        <p:txBody>
          <a:bodyPr>
            <a:normAutofit/>
          </a:bodyPr>
          <a:lstStyle/>
          <a:p>
            <a:pPr>
              <a:buFont typeface="Wingdings" pitchFamily="2" charset="2"/>
              <a:buChar char="§"/>
            </a:pPr>
            <a:r>
              <a:rPr lang="en-AU" sz="2100" i="1" dirty="0" smtClean="0"/>
              <a:t>“any </a:t>
            </a:r>
            <a:r>
              <a:rPr lang="en-AU" sz="2100" i="1" dirty="0"/>
              <a:t>instance of a genre </a:t>
            </a:r>
            <a:r>
              <a:rPr lang="en-AU" sz="2100" i="1" dirty="0" smtClean="0"/>
              <a:t>will be </a:t>
            </a:r>
            <a:r>
              <a:rPr lang="en-AU" sz="2100" i="1" dirty="0"/>
              <a:t>necessarily </a:t>
            </a:r>
            <a:r>
              <a:rPr lang="en-AU" sz="2100" i="1" dirty="0" smtClean="0"/>
              <a:t>different” </a:t>
            </a:r>
            <a:r>
              <a:rPr lang="en-AU" sz="2100" dirty="0" smtClean="0"/>
              <a:t>(</a:t>
            </a:r>
            <a:r>
              <a:rPr lang="en-AU" sz="2100" dirty="0" err="1" smtClean="0"/>
              <a:t>Todorov</a:t>
            </a:r>
            <a:r>
              <a:rPr lang="en-AU" sz="2100" dirty="0" smtClean="0"/>
              <a:t>).</a:t>
            </a:r>
          </a:p>
          <a:p>
            <a:pPr>
              <a:buFont typeface="Wingdings" pitchFamily="2" charset="2"/>
              <a:buChar char="§"/>
            </a:pPr>
            <a:r>
              <a:rPr lang="en-AU" sz="2100" i="1" dirty="0" smtClean="0">
                <a:solidFill>
                  <a:srgbClr val="000000"/>
                </a:solidFill>
              </a:rPr>
              <a:t>“</a:t>
            </a:r>
            <a:r>
              <a:rPr lang="en-AU" sz="2100" i="1" dirty="0" smtClean="0"/>
              <a:t>generically defined </a:t>
            </a:r>
            <a:r>
              <a:rPr lang="en-AU" sz="2100" i="1" dirty="0"/>
              <a:t>structures may operate to construct </a:t>
            </a:r>
            <a:r>
              <a:rPr lang="en-AU" sz="2100" i="1" dirty="0" smtClean="0"/>
              <a:t>particular ideologies </a:t>
            </a:r>
            <a:r>
              <a:rPr lang="en-AU" sz="2100" i="1" dirty="0"/>
              <a:t>and values, and to encourage </a:t>
            </a:r>
            <a:r>
              <a:rPr lang="en-AU" sz="2100" i="1" dirty="0" smtClean="0"/>
              <a:t>reassuring and </a:t>
            </a:r>
            <a:r>
              <a:rPr lang="en-AU" sz="2100" i="1" dirty="0"/>
              <a:t>conservative interpretations of a given </a:t>
            </a:r>
            <a:r>
              <a:rPr lang="en-AU" sz="2100" i="1" dirty="0" smtClean="0"/>
              <a:t>text” </a:t>
            </a:r>
            <a:r>
              <a:rPr lang="en-AU" sz="2100" dirty="0"/>
              <a:t>(</a:t>
            </a:r>
            <a:r>
              <a:rPr lang="en-AU" sz="2100" dirty="0" smtClean="0"/>
              <a:t>Casey, 1992).</a:t>
            </a:r>
          </a:p>
          <a:p>
            <a:pPr>
              <a:buFont typeface="Wingdings" pitchFamily="2" charset="2"/>
              <a:buChar char="§"/>
            </a:pPr>
            <a:r>
              <a:rPr lang="en-AU" sz="2100" i="1" dirty="0" smtClean="0"/>
              <a:t>“genre </a:t>
            </a:r>
            <a:r>
              <a:rPr lang="en-AU" sz="2100" i="1" dirty="0"/>
              <a:t>is... an </a:t>
            </a:r>
            <a:r>
              <a:rPr lang="en-AU" sz="2100" i="1" dirty="0" err="1"/>
              <a:t>intertextual</a:t>
            </a:r>
            <a:r>
              <a:rPr lang="en-AU" sz="2100" i="1" dirty="0"/>
              <a:t> </a:t>
            </a:r>
            <a:r>
              <a:rPr lang="en-AU" sz="2100" i="1" dirty="0" smtClean="0"/>
              <a:t>concept” </a:t>
            </a:r>
            <a:r>
              <a:rPr lang="en-AU" sz="2100" dirty="0" smtClean="0"/>
              <a:t>(Wales, 1989) – composer encodes and the responder decodes </a:t>
            </a:r>
          </a:p>
          <a:p>
            <a:pPr>
              <a:buFont typeface="Wingdings" pitchFamily="2" charset="2"/>
              <a:buChar char="§"/>
            </a:pPr>
            <a:r>
              <a:rPr lang="en-AU" sz="2100" i="1" dirty="0" smtClean="0"/>
              <a:t>“Genres can thus </a:t>
            </a:r>
            <a:r>
              <a:rPr lang="en-AU" sz="2100" i="1" dirty="0"/>
              <a:t>be seen as a kind of shorthand serving to </a:t>
            </a:r>
            <a:r>
              <a:rPr lang="en-AU" sz="2100" i="1" dirty="0" smtClean="0"/>
              <a:t>increase the </a:t>
            </a:r>
            <a:r>
              <a:rPr lang="en-AU" sz="2100" i="1" dirty="0"/>
              <a:t>'efficiency' of </a:t>
            </a:r>
            <a:r>
              <a:rPr lang="en-AU" sz="2100" i="1" dirty="0" smtClean="0"/>
              <a:t>communication</a:t>
            </a:r>
            <a:r>
              <a:rPr lang="en-AU" sz="2100" dirty="0" smtClean="0"/>
              <a:t>” (Fowler, 1989).</a:t>
            </a:r>
            <a:endParaRPr lang="en-US" sz="2100"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237" y="0"/>
            <a:ext cx="4420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03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038600" cy="868362"/>
          </a:xfrm>
          <a:solidFill>
            <a:schemeClr val="accent6">
              <a:lumMod val="40000"/>
              <a:lumOff val="60000"/>
            </a:schemeClr>
          </a:solidFill>
          <a:ln>
            <a:solidFill>
              <a:schemeClr val="tx1"/>
            </a:solidFill>
          </a:ln>
        </p:spPr>
        <p:txBody>
          <a:bodyPr>
            <a:noAutofit/>
          </a:bodyPr>
          <a:lstStyle/>
          <a:p>
            <a:r>
              <a:rPr lang="en-US" sz="5400" b="1" dirty="0" smtClean="0"/>
              <a:t>Values</a:t>
            </a:r>
            <a:endParaRPr lang="en-US" sz="5400" b="1" dirty="0"/>
          </a:p>
        </p:txBody>
      </p:sp>
      <p:sp>
        <p:nvSpPr>
          <p:cNvPr id="3" name="Content Placeholder 2"/>
          <p:cNvSpPr>
            <a:spLocks noGrp="1"/>
          </p:cNvSpPr>
          <p:nvPr>
            <p:ph idx="1"/>
          </p:nvPr>
        </p:nvSpPr>
        <p:spPr>
          <a:xfrm>
            <a:off x="381000" y="1295400"/>
            <a:ext cx="4038600" cy="5105400"/>
          </a:xfrm>
        </p:spPr>
        <p:txBody>
          <a:bodyPr>
            <a:noAutofit/>
          </a:bodyPr>
          <a:lstStyle/>
          <a:p>
            <a:pPr>
              <a:buFont typeface="Wingdings" pitchFamily="2" charset="2"/>
              <a:buChar char="§"/>
            </a:pPr>
            <a:r>
              <a:rPr lang="en-US" sz="2400" dirty="0" smtClean="0"/>
              <a:t>The perspectives and intentions of the composer and his or her times shape the values or beliefs of the text.</a:t>
            </a:r>
          </a:p>
          <a:p>
            <a:pPr>
              <a:buFont typeface="Wingdings" pitchFamily="2" charset="2"/>
              <a:buChar char="§"/>
            </a:pPr>
            <a:r>
              <a:rPr lang="en-US" sz="2400" dirty="0" smtClean="0"/>
              <a:t>Interrogate the values considering why they are evident in the texts and what they tell you about the composer and the times.</a:t>
            </a:r>
          </a:p>
          <a:p>
            <a:pPr>
              <a:buFont typeface="Wingdings" pitchFamily="2" charset="2"/>
              <a:buChar char="§"/>
            </a:pPr>
            <a:r>
              <a:rPr lang="en-US" sz="2400" dirty="0" smtClean="0"/>
              <a:t>Recurrent values: truth, integrity, compassion, loyalty, honesty, justice…</a:t>
            </a:r>
            <a:endParaRPr lang="en-US" sz="2400" dirty="0"/>
          </a:p>
        </p:txBody>
      </p:sp>
      <p:pic>
        <p:nvPicPr>
          <p:cNvPr id="18434" name="Picture 2" descr="http://www.engr.usask.ca/images/current-students/integrity.jpg"/>
          <p:cNvPicPr>
            <a:picLocks noChangeAspect="1" noChangeArrowheads="1"/>
          </p:cNvPicPr>
          <p:nvPr/>
        </p:nvPicPr>
        <p:blipFill>
          <a:blip r:embed="rId2" cstate="print"/>
          <a:srcRect/>
          <a:stretch>
            <a:fillRect/>
          </a:stretch>
        </p:blipFill>
        <p:spPr bwMode="auto">
          <a:xfrm>
            <a:off x="4724401" y="0"/>
            <a:ext cx="44196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114800" cy="944562"/>
          </a:xfrm>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r>
              <a:rPr lang="en-US" sz="4800" b="1" dirty="0" smtClean="0">
                <a:solidFill>
                  <a:schemeClr val="bg1"/>
                </a:solidFill>
              </a:rPr>
              <a:t>Meaning</a:t>
            </a:r>
            <a:endParaRPr lang="en-US" sz="4800" b="1" dirty="0">
              <a:solidFill>
                <a:schemeClr val="bg1"/>
              </a:solidFill>
            </a:endParaRPr>
          </a:p>
        </p:txBody>
      </p:sp>
      <p:sp>
        <p:nvSpPr>
          <p:cNvPr id="3" name="Content Placeholder 2"/>
          <p:cNvSpPr>
            <a:spLocks noGrp="1"/>
          </p:cNvSpPr>
          <p:nvPr>
            <p:ph idx="1"/>
          </p:nvPr>
        </p:nvSpPr>
        <p:spPr>
          <a:xfrm>
            <a:off x="457200" y="1447800"/>
            <a:ext cx="4114800" cy="4953000"/>
          </a:xfrm>
        </p:spPr>
        <p:txBody>
          <a:bodyPr>
            <a:normAutofit fontScale="92500" lnSpcReduction="20000"/>
          </a:bodyPr>
          <a:lstStyle/>
          <a:p>
            <a:pPr>
              <a:buFont typeface="Wingdings" pitchFamily="2" charset="2"/>
              <a:buChar char="§"/>
            </a:pPr>
            <a:r>
              <a:rPr lang="en-US" sz="3400" dirty="0" smtClean="0"/>
              <a:t>“</a:t>
            </a:r>
            <a:r>
              <a:rPr lang="en-US" sz="3400" i="1" dirty="0" smtClean="0"/>
              <a:t>insightful awareness and discussion of </a:t>
            </a:r>
            <a:r>
              <a:rPr lang="en-US" sz="3400" b="1" i="1" dirty="0" smtClean="0"/>
              <a:t>‘how’</a:t>
            </a:r>
            <a:r>
              <a:rPr lang="en-US" sz="3400" i="1" dirty="0" smtClean="0"/>
              <a:t> ideas, concepts and meaning are shaped in texts</a:t>
            </a:r>
            <a:r>
              <a:rPr lang="en-US" sz="3400" dirty="0" smtClean="0"/>
              <a:t>”</a:t>
            </a:r>
          </a:p>
          <a:p>
            <a:pPr>
              <a:buFont typeface="Wingdings" pitchFamily="2" charset="2"/>
              <a:buChar char="§"/>
            </a:pPr>
            <a:r>
              <a:rPr lang="en-US" sz="3400" b="1" dirty="0" smtClean="0"/>
              <a:t>How</a:t>
            </a:r>
            <a:r>
              <a:rPr lang="en-US" sz="3400" dirty="0" smtClean="0"/>
              <a:t> and </a:t>
            </a:r>
            <a:r>
              <a:rPr lang="en-US" sz="3400" b="1" dirty="0" smtClean="0"/>
              <a:t>why</a:t>
            </a:r>
            <a:r>
              <a:rPr lang="en-US" sz="3400" dirty="0" smtClean="0"/>
              <a:t> the meaning has been crafted and conveyed: the purpose, form, medium of production, textual details and features</a:t>
            </a:r>
          </a:p>
          <a:p>
            <a:endParaRPr lang="en-US" dirty="0"/>
          </a:p>
        </p:txBody>
      </p:sp>
      <p:pic>
        <p:nvPicPr>
          <p:cNvPr id="4" name="Picture 3" descr="86933145_4fff0e6b3f.jpg"/>
          <p:cNvPicPr>
            <a:picLocks noChangeAspect="1"/>
          </p:cNvPicPr>
          <p:nvPr/>
        </p:nvPicPr>
        <p:blipFill>
          <a:blip r:embed="rId2" cstate="print"/>
          <a:stretch>
            <a:fillRect/>
          </a:stretch>
        </p:blipFill>
        <p:spPr>
          <a:xfrm>
            <a:off x="4743450" y="0"/>
            <a:ext cx="440055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274638"/>
            <a:ext cx="6781800" cy="1020762"/>
          </a:xfrm>
          <a:solidFill>
            <a:schemeClr val="tx1"/>
          </a:solidFill>
          <a:ln>
            <a:solidFill>
              <a:schemeClr val="tx1"/>
            </a:solidFill>
          </a:ln>
        </p:spPr>
        <p:txBody>
          <a:bodyPr/>
          <a:lstStyle/>
          <a:p>
            <a:pPr eaLnBrk="1" hangingPunct="1">
              <a:defRPr/>
            </a:pPr>
            <a:r>
              <a:rPr lang="en-US" sz="4800" b="1" i="1" dirty="0" smtClean="0">
                <a:solidFill>
                  <a:schemeClr val="bg1"/>
                </a:solidFill>
              </a:rPr>
              <a:t>Anil’s Ghost</a:t>
            </a:r>
            <a:endParaRPr lang="en-US" sz="4800" b="1" dirty="0" smtClean="0">
              <a:solidFill>
                <a:schemeClr val="bg1"/>
              </a:solidFill>
            </a:endParaRPr>
          </a:p>
        </p:txBody>
      </p:sp>
      <p:sp>
        <p:nvSpPr>
          <p:cNvPr id="12291" name="Rectangle 3"/>
          <p:cNvSpPr>
            <a:spLocks noGrp="1" noChangeArrowheads="1"/>
          </p:cNvSpPr>
          <p:nvPr>
            <p:ph type="body" idx="1"/>
          </p:nvPr>
        </p:nvSpPr>
        <p:spPr>
          <a:xfrm>
            <a:off x="304800" y="1524000"/>
            <a:ext cx="6934200" cy="5105400"/>
          </a:xfrm>
        </p:spPr>
        <p:txBody>
          <a:bodyPr/>
          <a:lstStyle/>
          <a:p>
            <a:pPr algn="ctr" eaLnBrk="1" hangingPunct="1">
              <a:lnSpc>
                <a:spcPct val="80000"/>
              </a:lnSpc>
              <a:buFontTx/>
              <a:buNone/>
            </a:pPr>
            <a:r>
              <a:rPr lang="en-US" sz="2900" i="1" dirty="0" smtClean="0"/>
              <a:t>	</a:t>
            </a:r>
            <a:r>
              <a:rPr lang="en-AU" sz="2900" i="1" dirty="0" smtClean="0"/>
              <a:t>“The new novel hasn't so much raised the bar on the forensic thriller as moved it to another place entirely.  He bends and stretches the novel into marvellous shapes, building cathedrals of story, mysterious and grand adventures of the everyday” </a:t>
            </a:r>
            <a:r>
              <a:rPr lang="en-AU" sz="2700" i="1" dirty="0" smtClean="0"/>
              <a:t>(</a:t>
            </a:r>
            <a:r>
              <a:rPr lang="en-AU" sz="2700" i="1" u="sng" dirty="0" smtClean="0"/>
              <a:t>www. </a:t>
            </a:r>
            <a:r>
              <a:rPr lang="en-AU" sz="2700" i="1" u="sng" dirty="0" smtClean="0">
                <a:hlinkClick r:id="rId3"/>
              </a:rPr>
              <a:t>Dave Weich</a:t>
            </a:r>
            <a:r>
              <a:rPr lang="en-AU" sz="2700" i="1" u="sng" dirty="0" smtClean="0"/>
              <a:t>.Powells.com</a:t>
            </a:r>
            <a:r>
              <a:rPr lang="en-AU" sz="2700" i="1" dirty="0" smtClean="0"/>
              <a:t>).</a:t>
            </a:r>
          </a:p>
          <a:p>
            <a:pPr algn="ctr" eaLnBrk="1" hangingPunct="1">
              <a:lnSpc>
                <a:spcPct val="80000"/>
              </a:lnSpc>
              <a:buFontTx/>
              <a:buNone/>
            </a:pPr>
            <a:endParaRPr lang="en-AU" sz="2900" i="1" dirty="0" smtClean="0"/>
          </a:p>
          <a:p>
            <a:pPr algn="ctr" eaLnBrk="1" hangingPunct="1">
              <a:lnSpc>
                <a:spcPct val="80000"/>
              </a:lnSpc>
              <a:buFontTx/>
              <a:buNone/>
            </a:pPr>
            <a:r>
              <a:rPr lang="en-AU" sz="2900" i="1" dirty="0" smtClean="0"/>
              <a:t>“Yet the darkest Greek tragedies were innocent compared with what was happening here.  Heads on stakes.  Skeletons dug out of a cocoa pit in Matale”</a:t>
            </a:r>
            <a:r>
              <a:rPr lang="en-AU" sz="2900" dirty="0" smtClean="0"/>
              <a:t> </a:t>
            </a:r>
            <a:endParaRPr lang="en-US" sz="2900" dirty="0" smtClean="0"/>
          </a:p>
        </p:txBody>
      </p:sp>
      <p:sp>
        <p:nvSpPr>
          <p:cNvPr id="12292"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2293"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2294" name="Picture 7" descr="rih5"/>
          <p:cNvPicPr>
            <a:picLocks noChangeAspect="1" noChangeArrowheads="1"/>
          </p:cNvPicPr>
          <p:nvPr/>
        </p:nvPicPr>
        <p:blipFill>
          <a:blip r:embed="rId4" cstate="print"/>
          <a:srcRect/>
          <a:stretch>
            <a:fillRect/>
          </a:stretch>
        </p:blipFill>
        <p:spPr bwMode="auto">
          <a:xfrm>
            <a:off x="7391400" y="1447800"/>
            <a:ext cx="1752600" cy="1625600"/>
          </a:xfrm>
          <a:prstGeom prst="rect">
            <a:avLst/>
          </a:prstGeom>
          <a:noFill/>
          <a:ln w="9525">
            <a:noFill/>
            <a:miter lim="800000"/>
            <a:headEnd/>
            <a:tailEnd/>
          </a:ln>
        </p:spPr>
      </p:pic>
      <p:pic>
        <p:nvPicPr>
          <p:cNvPr id="12295" name="Picture 8" descr="ag1"/>
          <p:cNvPicPr>
            <a:picLocks noChangeAspect="1" noChangeArrowheads="1"/>
          </p:cNvPicPr>
          <p:nvPr/>
        </p:nvPicPr>
        <p:blipFill>
          <a:blip r:embed="rId5" cstate="print"/>
          <a:srcRect/>
          <a:stretch>
            <a:fillRect/>
          </a:stretch>
        </p:blipFill>
        <p:spPr bwMode="auto">
          <a:xfrm>
            <a:off x="7391400" y="3048000"/>
            <a:ext cx="1752600" cy="2057400"/>
          </a:xfrm>
          <a:prstGeom prst="rect">
            <a:avLst/>
          </a:prstGeom>
          <a:noFill/>
          <a:ln w="9525">
            <a:noFill/>
            <a:miter lim="800000"/>
            <a:headEnd/>
            <a:tailEnd/>
          </a:ln>
        </p:spPr>
      </p:pic>
      <p:pic>
        <p:nvPicPr>
          <p:cNvPr id="12296" name="Picture 9" descr="sbs"/>
          <p:cNvPicPr>
            <a:picLocks noChangeAspect="1" noChangeArrowheads="1"/>
          </p:cNvPicPr>
          <p:nvPr/>
        </p:nvPicPr>
        <p:blipFill>
          <a:blip r:embed="rId6" cstate="print"/>
          <a:srcRect/>
          <a:stretch>
            <a:fillRect/>
          </a:stretch>
        </p:blipFill>
        <p:spPr bwMode="auto">
          <a:xfrm>
            <a:off x="7391400" y="5029200"/>
            <a:ext cx="1752600" cy="1828800"/>
          </a:xfrm>
          <a:prstGeom prst="rect">
            <a:avLst/>
          </a:prstGeom>
          <a:noFill/>
          <a:ln w="9525">
            <a:noFill/>
            <a:miter lim="800000"/>
            <a:headEnd/>
            <a:tailEnd/>
          </a:ln>
        </p:spPr>
      </p:pic>
      <p:pic>
        <p:nvPicPr>
          <p:cNvPr id="12297" name="Picture 14" descr="http://www.spotlightroom.co.uk/images/films/rearwindow.jpg"/>
          <p:cNvPicPr>
            <a:picLocks noChangeAspect="1" noChangeArrowheads="1"/>
          </p:cNvPicPr>
          <p:nvPr/>
        </p:nvPicPr>
        <p:blipFill>
          <a:blip r:embed="rId7" cstate="print"/>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04800" y="1295400"/>
            <a:ext cx="5029200" cy="5257800"/>
          </a:xfrm>
        </p:spPr>
        <p:txBody>
          <a:bodyPr>
            <a:normAutofit fontScale="92500" lnSpcReduction="20000"/>
          </a:bodyPr>
          <a:lstStyle/>
          <a:p>
            <a:pPr>
              <a:buFont typeface="Wingdings" pitchFamily="2" charset="2"/>
              <a:buChar char="§"/>
            </a:pPr>
            <a:r>
              <a:rPr lang="en-US" sz="3700" dirty="0" smtClean="0"/>
              <a:t>Transformation through the focus on lived experience and human frailty rather than the crime</a:t>
            </a:r>
          </a:p>
          <a:p>
            <a:pPr>
              <a:buFont typeface="Wingdings" pitchFamily="2" charset="2"/>
              <a:buChar char="§"/>
            </a:pPr>
            <a:r>
              <a:rPr lang="en-US" sz="3700" dirty="0" smtClean="0"/>
              <a:t>A post-modern text that challenges the conventional form of the novel and the crime genre: no closure, vignettes, polyphony of voices…</a:t>
            </a:r>
            <a:endParaRPr lang="en-AU" sz="3700" dirty="0" smtClean="0"/>
          </a:p>
          <a:p>
            <a:endParaRPr lang="en-US" dirty="0" smtClean="0"/>
          </a:p>
        </p:txBody>
      </p:sp>
      <p:sp>
        <p:nvSpPr>
          <p:cNvPr id="8" name="Rectangle 2"/>
          <p:cNvSpPr>
            <a:spLocks noGrp="1" noChangeArrowheads="1"/>
          </p:cNvSpPr>
          <p:nvPr>
            <p:ph type="title"/>
          </p:nvPr>
        </p:nvSpPr>
        <p:spPr>
          <a:xfrm>
            <a:off x="381000" y="274638"/>
            <a:ext cx="4953000" cy="868362"/>
          </a:xfrm>
          <a:gradFill>
            <a:gsLst>
              <a:gs pos="0">
                <a:schemeClr val="accent6">
                  <a:lumMod val="60000"/>
                  <a:lumOff val="40000"/>
                </a:schemeClr>
              </a:gs>
              <a:gs pos="0">
                <a:schemeClr val="bg1">
                  <a:lumMod val="95000"/>
                </a:schemeClr>
              </a:gs>
              <a:gs pos="0">
                <a:srgbClr val="DC9A22"/>
              </a:gs>
              <a:gs pos="0">
                <a:srgbClr val="DC9A22"/>
              </a:gs>
              <a:gs pos="50000">
                <a:schemeClr val="bg1">
                  <a:lumMod val="50000"/>
                </a:schemeClr>
              </a:gs>
              <a:gs pos="100000">
                <a:schemeClr val="accent1">
                  <a:tint val="23500"/>
                  <a:satMod val="160000"/>
                </a:schemeClr>
              </a:gs>
            </a:gsLst>
            <a:lin ang="5400000" scaled="0"/>
          </a:gradFill>
          <a:ln>
            <a:solidFill>
              <a:schemeClr val="tx1"/>
            </a:solidFill>
          </a:ln>
        </p:spPr>
        <p:txBody>
          <a:bodyPr>
            <a:normAutofit fontScale="90000"/>
          </a:bodyPr>
          <a:lstStyle/>
          <a:p>
            <a:pPr eaLnBrk="1" hangingPunct="1">
              <a:defRPr/>
            </a:pPr>
            <a:r>
              <a:rPr lang="en-US" sz="4800" b="1" i="1" dirty="0" smtClean="0">
                <a:solidFill>
                  <a:schemeClr val="bg1"/>
                </a:solidFill>
              </a:rPr>
              <a:t>Anil’s Ghost – </a:t>
            </a:r>
            <a:r>
              <a:rPr lang="en-US" sz="4800" b="1" dirty="0" smtClean="0">
                <a:solidFill>
                  <a:schemeClr val="bg1"/>
                </a:solidFill>
              </a:rPr>
              <a:t>Form</a:t>
            </a:r>
          </a:p>
        </p:txBody>
      </p:sp>
      <p:pic>
        <p:nvPicPr>
          <p:cNvPr id="108546" name="Picture 2" descr="http://www.usedbooks.co.nz/images/Book/0375724370.jpg"/>
          <p:cNvPicPr>
            <a:picLocks noChangeAspect="1" noChangeArrowheads="1"/>
          </p:cNvPicPr>
          <p:nvPr/>
        </p:nvPicPr>
        <p:blipFill>
          <a:blip r:embed="rId3" cstate="print"/>
          <a:srcRect/>
          <a:stretch>
            <a:fillRect/>
          </a:stretch>
        </p:blipFill>
        <p:spPr bwMode="auto">
          <a:xfrm>
            <a:off x="5681472" y="0"/>
            <a:ext cx="3462528"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371600"/>
            <a:ext cx="4419600" cy="5181600"/>
          </a:xfrm>
        </p:spPr>
        <p:txBody>
          <a:bodyPr>
            <a:normAutofit fontScale="85000" lnSpcReduction="20000"/>
          </a:bodyPr>
          <a:lstStyle/>
          <a:p>
            <a:pPr>
              <a:lnSpc>
                <a:spcPct val="120000"/>
              </a:lnSpc>
              <a:spcBef>
                <a:spcPts val="0"/>
              </a:spcBef>
              <a:buFont typeface="Wingdings" pitchFamily="2" charset="2"/>
              <a:buChar char="§"/>
            </a:pPr>
            <a:r>
              <a:rPr lang="en-AU" sz="2700" dirty="0" smtClean="0"/>
              <a:t>Born in Colombo, Sri Lanka in 1943. Of Tamil, Sinhalese and Dutch descent – horrified by the violence in such a beautiful setting against a backdrop of Buddhism</a:t>
            </a:r>
          </a:p>
          <a:p>
            <a:pPr>
              <a:lnSpc>
                <a:spcPct val="120000"/>
              </a:lnSpc>
              <a:spcBef>
                <a:spcPts val="0"/>
              </a:spcBef>
              <a:buFont typeface="Wingdings" pitchFamily="2" charset="2"/>
              <a:buChar char="§"/>
            </a:pPr>
            <a:r>
              <a:rPr lang="en-AU" sz="2700" dirty="0" smtClean="0"/>
              <a:t>His mother’s gift was her enthusiasm for the arts</a:t>
            </a:r>
          </a:p>
          <a:p>
            <a:pPr>
              <a:lnSpc>
                <a:spcPct val="120000"/>
              </a:lnSpc>
              <a:spcBef>
                <a:spcPts val="0"/>
              </a:spcBef>
              <a:buFont typeface="Wingdings" pitchFamily="2" charset="2"/>
              <a:buChar char="§"/>
            </a:pPr>
            <a:r>
              <a:rPr lang="en-AU" sz="2700" dirty="0" smtClean="0"/>
              <a:t>Enigmatic father – “trying to find the central character…became a habit. In all my books there are mysteries that are not fully told.” </a:t>
            </a:r>
          </a:p>
          <a:p>
            <a:pPr>
              <a:lnSpc>
                <a:spcPct val="120000"/>
              </a:lnSpc>
              <a:spcBef>
                <a:spcPts val="0"/>
              </a:spcBef>
              <a:buFont typeface="Wingdings" pitchFamily="2" charset="2"/>
              <a:buChar char="§"/>
            </a:pPr>
            <a:r>
              <a:rPr lang="en-AU" sz="2700" dirty="0" smtClean="0"/>
              <a:t>Rejects fervent ideology</a:t>
            </a:r>
          </a:p>
          <a:p>
            <a:pPr>
              <a:buFont typeface="Wingdings" pitchFamily="2" charset="2"/>
              <a:buChar char="§"/>
            </a:pPr>
            <a:endParaRPr lang="en-US" dirty="0" smtClean="0"/>
          </a:p>
        </p:txBody>
      </p:sp>
      <p:sp>
        <p:nvSpPr>
          <p:cNvPr id="8" name="Rectangle 2"/>
          <p:cNvSpPr>
            <a:spLocks noGrp="1" noChangeArrowheads="1"/>
          </p:cNvSpPr>
          <p:nvPr>
            <p:ph type="title"/>
          </p:nvPr>
        </p:nvSpPr>
        <p:spPr>
          <a:xfrm>
            <a:off x="457200" y="274638"/>
            <a:ext cx="4114800" cy="944562"/>
          </a:xfrm>
          <a:solidFill>
            <a:schemeClr val="tx1"/>
          </a:solidFill>
          <a:ln>
            <a:solidFill>
              <a:schemeClr val="tx1"/>
            </a:solidFill>
          </a:ln>
        </p:spPr>
        <p:txBody>
          <a:bodyPr>
            <a:normAutofit/>
          </a:bodyPr>
          <a:lstStyle/>
          <a:p>
            <a:pPr eaLnBrk="1" hangingPunct="1">
              <a:defRPr/>
            </a:pPr>
            <a:r>
              <a:rPr lang="en-US" sz="4800" b="1" dirty="0" smtClean="0">
                <a:solidFill>
                  <a:schemeClr val="bg1"/>
                </a:solidFill>
              </a:rPr>
              <a:t>The Writer</a:t>
            </a:r>
          </a:p>
        </p:txBody>
      </p:sp>
      <p:pic>
        <p:nvPicPr>
          <p:cNvPr id="106498" name="Picture 2" descr="http://heyoscarwilde.com/wp-content/uploads/2008/09/immonen_ondaatje.jpg"/>
          <p:cNvPicPr>
            <a:picLocks noChangeAspect="1" noChangeArrowheads="1"/>
          </p:cNvPicPr>
          <p:nvPr/>
        </p:nvPicPr>
        <p:blipFill>
          <a:blip r:embed="rId3" cstate="print"/>
          <a:srcRect/>
          <a:stretch>
            <a:fillRect/>
          </a:stretch>
        </p:blipFill>
        <p:spPr bwMode="auto">
          <a:xfrm>
            <a:off x="4724400" y="0"/>
            <a:ext cx="44196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28600"/>
            <a:ext cx="4572000" cy="715962"/>
          </a:xfrm>
          <a:solidFill>
            <a:schemeClr val="bg1">
              <a:lumMod val="50000"/>
            </a:schemeClr>
          </a:solidFill>
          <a:ln>
            <a:solidFill>
              <a:schemeClr val="tx1"/>
            </a:solidFill>
          </a:ln>
        </p:spPr>
        <p:txBody>
          <a:bodyPr>
            <a:normAutofit/>
          </a:bodyPr>
          <a:lstStyle/>
          <a:p>
            <a:pPr>
              <a:defRPr/>
            </a:pPr>
            <a:r>
              <a:rPr lang="en-US" sz="3600" b="1" dirty="0" smtClean="0">
                <a:solidFill>
                  <a:schemeClr val="bg1"/>
                </a:solidFill>
              </a:rPr>
              <a:t>The Crime &amp; Context</a:t>
            </a:r>
          </a:p>
        </p:txBody>
      </p:sp>
      <p:sp>
        <p:nvSpPr>
          <p:cNvPr id="17411" name="Content Placeholder 2"/>
          <p:cNvSpPr>
            <a:spLocks noGrp="1"/>
          </p:cNvSpPr>
          <p:nvPr>
            <p:ph idx="1"/>
          </p:nvPr>
        </p:nvSpPr>
        <p:spPr>
          <a:xfrm>
            <a:off x="228600" y="1066800"/>
            <a:ext cx="4572000" cy="5486400"/>
          </a:xfrm>
        </p:spPr>
        <p:txBody>
          <a:bodyPr>
            <a:noAutofit/>
          </a:bodyPr>
          <a:lstStyle/>
          <a:p>
            <a:pPr>
              <a:buFont typeface="Wingdings" pitchFamily="2" charset="2"/>
              <a:buChar char="§"/>
            </a:pPr>
            <a:r>
              <a:rPr lang="en-AU" sz="2200" i="1" dirty="0" smtClean="0"/>
              <a:t>“I see the world as utterly dangerous, that it’s a very tenuous, accidental world and what you love, especially the people you love, can be swept away in an instant.”</a:t>
            </a:r>
          </a:p>
          <a:p>
            <a:pPr>
              <a:buFont typeface="Wingdings" pitchFamily="2" charset="2"/>
              <a:buChar char="§"/>
            </a:pPr>
            <a:r>
              <a:rPr lang="en-AU" sz="2200" dirty="0" smtClean="0"/>
              <a:t>A war waged on three fronts by its own people against its own people</a:t>
            </a:r>
          </a:p>
          <a:p>
            <a:pPr>
              <a:buFont typeface="Wingdings" pitchFamily="2" charset="2"/>
              <a:buChar char="§"/>
            </a:pPr>
            <a:r>
              <a:rPr lang="en-AU" sz="2200" dirty="0" smtClean="0"/>
              <a:t>Anil to focus on one crime: the murder of Sailor  - </a:t>
            </a:r>
            <a:r>
              <a:rPr lang="en-AU" sz="2200" i="1" dirty="0" smtClean="0"/>
              <a:t>“representative of all those lost voices. To give him a name would name the rest” </a:t>
            </a:r>
          </a:p>
          <a:p>
            <a:pPr>
              <a:buFont typeface="Wingdings" pitchFamily="2" charset="2"/>
              <a:buChar char="§"/>
            </a:pPr>
            <a:r>
              <a:rPr lang="en-AU" sz="2200" i="1" dirty="0" smtClean="0"/>
              <a:t>“Every side was killing and hiding the evidence.  Every side…So it’s secret gangs and squads”</a:t>
            </a:r>
            <a:endParaRPr lang="en-US" sz="2200" i="1" dirty="0" smtClean="0"/>
          </a:p>
        </p:txBody>
      </p:sp>
      <p:pic>
        <p:nvPicPr>
          <p:cNvPr id="100356" name="Picture 4" descr="http://jrsusa.files.wordpress.com/2009/12/sri_lanka_dayfour.jpg"/>
          <p:cNvPicPr>
            <a:picLocks noChangeAspect="1" noChangeArrowheads="1"/>
          </p:cNvPicPr>
          <p:nvPr/>
        </p:nvPicPr>
        <p:blipFill>
          <a:blip r:embed="rId3" cstate="print"/>
          <a:srcRect/>
          <a:stretch>
            <a:fillRect/>
          </a:stretch>
        </p:blipFill>
        <p:spPr bwMode="auto">
          <a:xfrm>
            <a:off x="4953000" y="0"/>
            <a:ext cx="4191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191000" cy="762000"/>
          </a:xfrm>
          <a:solidFill>
            <a:schemeClr val="bg1">
              <a:lumMod val="75000"/>
            </a:schemeClr>
          </a:solidFill>
          <a:ln>
            <a:solidFill>
              <a:schemeClr val="tx1"/>
            </a:solidFill>
          </a:ln>
        </p:spPr>
        <p:txBody>
          <a:bodyPr/>
          <a:lstStyle/>
          <a:p>
            <a:r>
              <a:rPr lang="en-US" b="1" dirty="0" smtClean="0"/>
              <a:t>The Approach</a:t>
            </a:r>
            <a:endParaRPr lang="en-US" b="1" dirty="0"/>
          </a:p>
        </p:txBody>
      </p:sp>
      <p:sp>
        <p:nvSpPr>
          <p:cNvPr id="3" name="Content Placeholder 2"/>
          <p:cNvSpPr>
            <a:spLocks noGrp="1"/>
          </p:cNvSpPr>
          <p:nvPr>
            <p:ph idx="1"/>
          </p:nvPr>
        </p:nvSpPr>
        <p:spPr>
          <a:xfrm>
            <a:off x="228600" y="1066800"/>
            <a:ext cx="4191000" cy="5410200"/>
          </a:xfrm>
        </p:spPr>
        <p:txBody>
          <a:bodyPr>
            <a:noAutofit/>
          </a:bodyPr>
          <a:lstStyle/>
          <a:p>
            <a:pPr>
              <a:buFont typeface="Wingdings" pitchFamily="2" charset="2"/>
              <a:buChar char="§"/>
            </a:pPr>
            <a:r>
              <a:rPr lang="en-US" sz="2900" i="1" dirty="0" smtClean="0"/>
              <a:t>‘How </a:t>
            </a:r>
            <a:r>
              <a:rPr lang="en-US" sz="2900" b="1" i="1" dirty="0"/>
              <a:t>changing contexts and values </a:t>
            </a:r>
            <a:r>
              <a:rPr lang="en-US" sz="2900" i="1" dirty="0"/>
              <a:t>have brought about changes in the traditional crime stories and resulted in new </a:t>
            </a:r>
            <a:r>
              <a:rPr lang="en-US" sz="2900" i="1" dirty="0" smtClean="0"/>
              <a:t>conventions’</a:t>
            </a:r>
          </a:p>
          <a:p>
            <a:pPr>
              <a:buFont typeface="Wingdings" pitchFamily="2" charset="2"/>
              <a:buChar char="§"/>
            </a:pPr>
            <a:r>
              <a:rPr lang="en-US" sz="2900" i="1" dirty="0" smtClean="0"/>
              <a:t>‘unlimited combinations, </a:t>
            </a:r>
            <a:r>
              <a:rPr lang="en-US" sz="2900" b="1" i="1" dirty="0" smtClean="0"/>
              <a:t>subversions</a:t>
            </a:r>
            <a:r>
              <a:rPr lang="en-US" sz="2900" i="1" dirty="0" smtClean="0"/>
              <a:t> and </a:t>
            </a:r>
            <a:r>
              <a:rPr lang="en-US" sz="2900" b="1" i="1" dirty="0" smtClean="0"/>
              <a:t>transformations</a:t>
            </a:r>
            <a:r>
              <a:rPr lang="en-US" sz="2900" i="1" dirty="0" smtClean="0"/>
              <a:t> of the classic 'whodunit' murder mystery’</a:t>
            </a:r>
          </a:p>
        </p:txBody>
      </p:sp>
      <p:pic>
        <p:nvPicPr>
          <p:cNvPr id="1026" name="Picture 2" descr="http://www.sfartscommission.org/pubartcollection/wp-content/uploads/2008/11/owen_smith.jpg"/>
          <p:cNvPicPr>
            <a:picLocks noChangeAspect="1" noChangeArrowheads="1"/>
          </p:cNvPicPr>
          <p:nvPr/>
        </p:nvPicPr>
        <p:blipFill>
          <a:blip r:embed="rId2" cstate="print"/>
          <a:srcRect/>
          <a:stretch>
            <a:fillRect/>
          </a:stretch>
        </p:blipFill>
        <p:spPr bwMode="auto">
          <a:xfrm>
            <a:off x="4568825" y="0"/>
            <a:ext cx="4575175"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4495800" cy="838200"/>
          </a:xfrm>
          <a:solidFill>
            <a:schemeClr val="accent3">
              <a:lumMod val="75000"/>
            </a:schemeClr>
          </a:solidFill>
          <a:ln>
            <a:solidFill>
              <a:schemeClr val="tx1"/>
            </a:solidFill>
          </a:ln>
        </p:spPr>
        <p:txBody>
          <a:bodyPr>
            <a:normAutofit/>
          </a:bodyPr>
          <a:lstStyle/>
          <a:p>
            <a:pPr>
              <a:defRPr/>
            </a:pPr>
            <a:r>
              <a:rPr lang="en-US" b="1" dirty="0" smtClean="0">
                <a:solidFill>
                  <a:schemeClr val="bg1"/>
                </a:solidFill>
              </a:rPr>
              <a:t>The Investigation</a:t>
            </a:r>
          </a:p>
        </p:txBody>
      </p:sp>
      <p:sp>
        <p:nvSpPr>
          <p:cNvPr id="18435" name="Content Placeholder 2"/>
          <p:cNvSpPr>
            <a:spLocks noGrp="1"/>
          </p:cNvSpPr>
          <p:nvPr>
            <p:ph idx="1"/>
          </p:nvPr>
        </p:nvSpPr>
        <p:spPr>
          <a:xfrm>
            <a:off x="228600" y="1143000"/>
            <a:ext cx="4495800" cy="5410200"/>
          </a:xfrm>
        </p:spPr>
        <p:txBody>
          <a:bodyPr>
            <a:normAutofit fontScale="77500" lnSpcReduction="20000"/>
          </a:bodyPr>
          <a:lstStyle/>
          <a:p>
            <a:pPr>
              <a:lnSpc>
                <a:spcPct val="120000"/>
              </a:lnSpc>
              <a:spcBef>
                <a:spcPts val="0"/>
              </a:spcBef>
              <a:buFont typeface="Wingdings" pitchFamily="2" charset="2"/>
              <a:buChar char="§"/>
            </a:pPr>
            <a:r>
              <a:rPr lang="en-AU" sz="3000" dirty="0" smtClean="0"/>
              <a:t>Investigation of the death of so many Sri Lankans is initiated by an international human rights group</a:t>
            </a:r>
          </a:p>
          <a:p>
            <a:pPr>
              <a:lnSpc>
                <a:spcPct val="120000"/>
              </a:lnSpc>
              <a:spcBef>
                <a:spcPts val="0"/>
              </a:spcBef>
              <a:buFont typeface="Wingdings" pitchFamily="2" charset="2"/>
              <a:buChar char="§"/>
            </a:pPr>
            <a:r>
              <a:rPr lang="en-AU" sz="3000" dirty="0" smtClean="0"/>
              <a:t>Anil and Sarath employ forensic science and art to investigate when and how the murders were committed, and Sailor’s identity</a:t>
            </a:r>
          </a:p>
          <a:p>
            <a:pPr>
              <a:lnSpc>
                <a:spcPct val="120000"/>
              </a:lnSpc>
              <a:spcBef>
                <a:spcPts val="0"/>
              </a:spcBef>
              <a:buFont typeface="Wingdings" pitchFamily="2" charset="2"/>
              <a:buChar char="§"/>
            </a:pPr>
            <a:r>
              <a:rPr lang="en-AU" sz="3000" dirty="0" smtClean="0"/>
              <a:t>Thwarted by government officials and those people who do not want the perpetrators exposed</a:t>
            </a:r>
          </a:p>
          <a:p>
            <a:pPr>
              <a:lnSpc>
                <a:spcPct val="120000"/>
              </a:lnSpc>
              <a:spcBef>
                <a:spcPts val="0"/>
              </a:spcBef>
              <a:buFont typeface="Wingdings" pitchFamily="2" charset="2"/>
              <a:buChar char="§"/>
            </a:pPr>
            <a:r>
              <a:rPr lang="en-AU" sz="3000" dirty="0" smtClean="0"/>
              <a:t>Sarath becomes the victim of the drive to silence the stories and stop further investigations</a:t>
            </a:r>
          </a:p>
          <a:p>
            <a:pPr>
              <a:buFont typeface="Wingdings" pitchFamily="2" charset="2"/>
              <a:buChar char="§"/>
            </a:pPr>
            <a:endParaRPr lang="en-AU" sz="2800" dirty="0" smtClean="0"/>
          </a:p>
          <a:p>
            <a:pPr>
              <a:buFont typeface="Wingdings" pitchFamily="2" charset="2"/>
              <a:buChar char="§"/>
            </a:pPr>
            <a:endParaRPr lang="en-US" sz="2600" i="1" dirty="0" smtClean="0"/>
          </a:p>
        </p:txBody>
      </p:sp>
      <p:pic>
        <p:nvPicPr>
          <p:cNvPr id="9" name="Picture 8" descr="bglobe.jpg"/>
          <p:cNvPicPr>
            <a:picLocks noChangeAspect="1"/>
          </p:cNvPicPr>
          <p:nvPr/>
        </p:nvPicPr>
        <p:blipFill>
          <a:blip r:embed="rId3" cstate="print"/>
          <a:stretch>
            <a:fillRect/>
          </a:stretch>
        </p:blipFill>
        <p:spPr>
          <a:xfrm>
            <a:off x="4953001" y="0"/>
            <a:ext cx="4191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4724400" cy="639762"/>
          </a:xfrm>
          <a:solidFill>
            <a:schemeClr val="tx1"/>
          </a:solidFill>
          <a:ln>
            <a:solidFill>
              <a:schemeClr val="tx1"/>
            </a:solidFill>
          </a:ln>
        </p:spPr>
        <p:txBody>
          <a:bodyPr>
            <a:normAutofit fontScale="90000"/>
          </a:bodyPr>
          <a:lstStyle/>
          <a:p>
            <a:pPr>
              <a:defRPr/>
            </a:pPr>
            <a:r>
              <a:rPr lang="en-US" sz="4800" b="1" dirty="0" smtClean="0">
                <a:solidFill>
                  <a:schemeClr val="bg1"/>
                </a:solidFill>
              </a:rPr>
              <a:t>The Detective</a:t>
            </a:r>
          </a:p>
        </p:txBody>
      </p:sp>
      <p:sp>
        <p:nvSpPr>
          <p:cNvPr id="19459" name="Content Placeholder 2"/>
          <p:cNvSpPr>
            <a:spLocks noGrp="1"/>
          </p:cNvSpPr>
          <p:nvPr>
            <p:ph idx="1"/>
          </p:nvPr>
        </p:nvSpPr>
        <p:spPr>
          <a:xfrm>
            <a:off x="152400" y="914400"/>
            <a:ext cx="4800600" cy="5638800"/>
          </a:xfrm>
        </p:spPr>
        <p:txBody>
          <a:bodyPr>
            <a:noAutofit/>
          </a:bodyPr>
          <a:lstStyle/>
          <a:p>
            <a:pPr>
              <a:buFont typeface="Wingdings" pitchFamily="2" charset="2"/>
              <a:buChar char="§"/>
            </a:pPr>
            <a:r>
              <a:rPr lang="en-AU" sz="2300" dirty="0" smtClean="0"/>
              <a:t>In modern times, the female forensic sleuth has grown in popularity</a:t>
            </a:r>
          </a:p>
          <a:p>
            <a:pPr>
              <a:buFont typeface="Wingdings" pitchFamily="2" charset="2"/>
              <a:buChar char="§"/>
            </a:pPr>
            <a:r>
              <a:rPr lang="en-AU" sz="2300" dirty="0" smtClean="0"/>
              <a:t>Anil fits the detective profile: she is a flawed loner - her family is dead, she has discarded a husband and a lover; but she is honorable and determined to uncover the truth and seek justice – </a:t>
            </a:r>
            <a:r>
              <a:rPr lang="en-AU" sz="2300" i="1" dirty="0" smtClean="0"/>
              <a:t>“We use the bone to search for it.” “The truth shall set you free.” </a:t>
            </a:r>
            <a:endParaRPr lang="en-US" sz="2300" i="1" dirty="0" smtClean="0"/>
          </a:p>
          <a:p>
            <a:pPr>
              <a:buFont typeface="Wingdings" pitchFamily="2" charset="2"/>
              <a:buChar char="§"/>
            </a:pPr>
            <a:r>
              <a:rPr lang="en-AU" sz="2300" dirty="0" smtClean="0"/>
              <a:t>Anil is independent, resolute, highly skilled, intelligent and strong, but even she cannot bring to justice the perpetrators of a crime that is too extensive and entrenched.</a:t>
            </a:r>
          </a:p>
        </p:txBody>
      </p:sp>
      <p:pic>
        <p:nvPicPr>
          <p:cNvPr id="8" name="Picture 7" descr="71b4c6da8da0586e9d6b0110_L.jpg"/>
          <p:cNvPicPr>
            <a:picLocks noChangeAspect="1"/>
          </p:cNvPicPr>
          <p:nvPr/>
        </p:nvPicPr>
        <p:blipFill>
          <a:blip r:embed="rId3" cstate="print"/>
          <a:stretch>
            <a:fillRect/>
          </a:stretch>
        </p:blipFill>
        <p:spPr>
          <a:xfrm>
            <a:off x="5182819" y="0"/>
            <a:ext cx="3961181"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152400"/>
            <a:ext cx="5105400" cy="762000"/>
          </a:xfrm>
          <a:solidFill>
            <a:schemeClr val="accent6">
              <a:lumMod val="40000"/>
              <a:lumOff val="60000"/>
            </a:schemeClr>
          </a:solidFill>
          <a:ln>
            <a:solidFill>
              <a:schemeClr val="tx1"/>
            </a:solidFill>
          </a:ln>
        </p:spPr>
        <p:txBody>
          <a:bodyPr>
            <a:normAutofit/>
          </a:bodyPr>
          <a:lstStyle/>
          <a:p>
            <a:pPr>
              <a:defRPr/>
            </a:pPr>
            <a:r>
              <a:rPr lang="en-US" sz="3200" b="1" dirty="0" smtClean="0"/>
              <a:t>Constants &amp; Differences</a:t>
            </a:r>
          </a:p>
        </p:txBody>
      </p:sp>
      <p:sp>
        <p:nvSpPr>
          <p:cNvPr id="22531" name="Content Placeholder 2"/>
          <p:cNvSpPr>
            <a:spLocks noGrp="1"/>
          </p:cNvSpPr>
          <p:nvPr>
            <p:ph idx="1"/>
          </p:nvPr>
        </p:nvSpPr>
        <p:spPr>
          <a:xfrm>
            <a:off x="228600" y="1066800"/>
            <a:ext cx="5181600" cy="5486400"/>
          </a:xfrm>
        </p:spPr>
        <p:txBody>
          <a:bodyPr>
            <a:normAutofit fontScale="92500" lnSpcReduction="10000"/>
          </a:bodyPr>
          <a:lstStyle/>
          <a:p>
            <a:pPr>
              <a:buFont typeface="Wingdings" pitchFamily="2" charset="2"/>
              <a:buChar char="§"/>
            </a:pPr>
            <a:r>
              <a:rPr lang="en-US" sz="2700" b="1" dirty="0" smtClean="0"/>
              <a:t>The Setting: </a:t>
            </a:r>
            <a:r>
              <a:rPr lang="en-AU" sz="2700" dirty="0" smtClean="0"/>
              <a:t>Sri Lanka may be a country, but it is isolated by the Government’s cone of silence and the west’s indifference.</a:t>
            </a:r>
          </a:p>
          <a:p>
            <a:pPr>
              <a:buFont typeface="Wingdings" pitchFamily="2" charset="2"/>
              <a:buChar char="§"/>
            </a:pPr>
            <a:r>
              <a:rPr lang="en-US" sz="2700" b="1" dirty="0" smtClean="0"/>
              <a:t>Closure:</a:t>
            </a:r>
            <a:r>
              <a:rPr lang="en-US" sz="2700" dirty="0" smtClean="0"/>
              <a:t> There is an unexpected ending and no real closure as the crimes will not end.  Solace and hope are found in the redemptive powers of art.  The reader is warned from the beginning that there will be no justice: </a:t>
            </a:r>
            <a:r>
              <a:rPr lang="en-US" sz="2700" i="1" dirty="0" smtClean="0"/>
              <a:t>“Nobody at the Centre for Human Rights was very hopeful about it</a:t>
            </a:r>
            <a:r>
              <a:rPr lang="en-US" sz="2700" dirty="0" smtClean="0"/>
              <a:t>.”; </a:t>
            </a:r>
            <a:r>
              <a:rPr lang="en-US" sz="2700" i="1" dirty="0" smtClean="0"/>
              <a:t>"I see the poem or the novel ending with an open door." Ondaatje</a:t>
            </a:r>
            <a:endParaRPr lang="en-AU" sz="2700" i="1" dirty="0" smtClean="0"/>
          </a:p>
          <a:p>
            <a:pPr>
              <a:buFont typeface="Wingdings" pitchFamily="2" charset="2"/>
              <a:buChar char="§"/>
            </a:pPr>
            <a:endParaRPr lang="en-US" sz="2500" dirty="0" smtClean="0"/>
          </a:p>
        </p:txBody>
      </p:sp>
      <p:pic>
        <p:nvPicPr>
          <p:cNvPr id="90114" name="Picture 2" descr="http://media-cdn.tripadvisor.com/media/photo-s/01/05/00/02/sigiriya-sri-lanka.jpg"/>
          <p:cNvPicPr>
            <a:picLocks noChangeAspect="1" noChangeArrowheads="1"/>
          </p:cNvPicPr>
          <p:nvPr/>
        </p:nvPicPr>
        <p:blipFill>
          <a:blip r:embed="rId3" cstate="print"/>
          <a:srcRect/>
          <a:stretch>
            <a:fillRect/>
          </a:stretch>
        </p:blipFill>
        <p:spPr bwMode="auto">
          <a:xfrm>
            <a:off x="5537200" y="0"/>
            <a:ext cx="36068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152400"/>
            <a:ext cx="4495800" cy="639762"/>
          </a:xfrm>
          <a:solidFill>
            <a:srgbClr val="3F2811"/>
          </a:solidFill>
          <a:ln>
            <a:solidFill>
              <a:schemeClr val="tx1"/>
            </a:solidFill>
          </a:ln>
        </p:spPr>
        <p:txBody>
          <a:bodyPr>
            <a:normAutofit fontScale="90000"/>
          </a:bodyPr>
          <a:lstStyle/>
          <a:p>
            <a:pPr>
              <a:defRPr/>
            </a:pPr>
            <a:r>
              <a:rPr lang="en-US" sz="4800" b="1" dirty="0" smtClean="0">
                <a:solidFill>
                  <a:schemeClr val="bg1"/>
                </a:solidFill>
              </a:rPr>
              <a:t>The Ideas</a:t>
            </a:r>
          </a:p>
        </p:txBody>
      </p:sp>
      <p:sp>
        <p:nvSpPr>
          <p:cNvPr id="20483" name="Content Placeholder 2"/>
          <p:cNvSpPr>
            <a:spLocks noGrp="1"/>
          </p:cNvSpPr>
          <p:nvPr>
            <p:ph idx="1"/>
          </p:nvPr>
        </p:nvSpPr>
        <p:spPr>
          <a:xfrm>
            <a:off x="228600" y="914400"/>
            <a:ext cx="4572000" cy="5638800"/>
          </a:xfrm>
        </p:spPr>
        <p:txBody>
          <a:bodyPr>
            <a:noAutofit/>
          </a:bodyPr>
          <a:lstStyle/>
          <a:p>
            <a:pPr>
              <a:buFont typeface="Wingdings" pitchFamily="2" charset="2"/>
              <a:buChar char="§"/>
            </a:pPr>
            <a:r>
              <a:rPr lang="en-AU" sz="2000" b="1" dirty="0" smtClean="0"/>
              <a:t>Truth:</a:t>
            </a:r>
            <a:r>
              <a:rPr lang="en-AU" sz="2000" dirty="0" smtClean="0"/>
              <a:t> </a:t>
            </a:r>
            <a:r>
              <a:rPr lang="en-AU" sz="2000" i="1" dirty="0" smtClean="0"/>
              <a:t>“There are various versions of the truth.” </a:t>
            </a:r>
            <a:r>
              <a:rPr lang="en-AU" sz="2000" dirty="0" smtClean="0"/>
              <a:t>Ondaatje explores public and private truth.  Those in power own public truth; it can be shaped, twisted and distorted at will.</a:t>
            </a:r>
          </a:p>
          <a:p>
            <a:pPr>
              <a:buFont typeface="Wingdings" pitchFamily="2" charset="2"/>
              <a:buChar char="§"/>
            </a:pPr>
            <a:r>
              <a:rPr lang="en-AU" sz="2000" dirty="0" smtClean="0"/>
              <a:t> </a:t>
            </a:r>
            <a:r>
              <a:rPr lang="en-AU" sz="2000" b="1" dirty="0" smtClean="0"/>
              <a:t>The power of story telling: </a:t>
            </a:r>
            <a:r>
              <a:rPr lang="en-AU" sz="2000" i="1" dirty="0" smtClean="0"/>
              <a:t>“...he wanted to tell the story of that place. It would emerge out of this dark trade with the earth.”</a:t>
            </a:r>
          </a:p>
          <a:p>
            <a:pPr>
              <a:buFont typeface="Wingdings" pitchFamily="2" charset="2"/>
              <a:buChar char="§"/>
            </a:pPr>
            <a:r>
              <a:rPr lang="en-AU" sz="2000" b="1" dirty="0" smtClean="0"/>
              <a:t>Humanity’s inhumanity:</a:t>
            </a:r>
            <a:r>
              <a:rPr lang="en-AU" sz="2000" dirty="0" smtClean="0"/>
              <a:t> The terrible, senseless internecine crimes are inexplicable – all of humanity is guilty and capable of committing dark crimes - </a:t>
            </a:r>
            <a:r>
              <a:rPr lang="en-AU" sz="2000" i="1" dirty="0" smtClean="0"/>
              <a:t>“We do it to ourselves.” </a:t>
            </a:r>
          </a:p>
          <a:p>
            <a:pPr>
              <a:buFont typeface="Wingdings" pitchFamily="2" charset="2"/>
              <a:buChar char="§"/>
            </a:pPr>
            <a:r>
              <a:rPr lang="en-AU" sz="2000" b="1" dirty="0" smtClean="0"/>
              <a:t>Apathy &amp; Ignorance: </a:t>
            </a:r>
            <a:r>
              <a:rPr lang="en-AU" sz="2000" dirty="0" smtClean="0"/>
              <a:t>The West ignored what happened in Sri Lanka, </a:t>
            </a:r>
            <a:r>
              <a:rPr lang="en-AU" sz="2000" i="1" dirty="0" smtClean="0"/>
              <a:t>“That’s enough reality for the West” </a:t>
            </a:r>
            <a:endParaRPr lang="en-US" sz="2000" i="1" dirty="0" smtClean="0"/>
          </a:p>
        </p:txBody>
      </p:sp>
      <p:pic>
        <p:nvPicPr>
          <p:cNvPr id="94210" name="Picture 2" descr="http://www.timebooth.com/wordpress/wp-content/uploads/2009/03/romain-jerome-moon-dust-dna-truth-about-roswell-watch-closeup.jpg"/>
          <p:cNvPicPr>
            <a:picLocks noChangeAspect="1" noChangeArrowheads="1"/>
          </p:cNvPicPr>
          <p:nvPr/>
        </p:nvPicPr>
        <p:blipFill>
          <a:blip r:embed="rId3" cstate="print"/>
          <a:srcRect/>
          <a:stretch>
            <a:fillRect/>
          </a:stretch>
        </p:blipFill>
        <p:spPr bwMode="auto">
          <a:xfrm>
            <a:off x="4876800" y="-2"/>
            <a:ext cx="4267201" cy="6858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4572000" cy="762000"/>
          </a:xfrm>
          <a:solidFill>
            <a:schemeClr val="tx2">
              <a:lumMod val="75000"/>
            </a:schemeClr>
          </a:solidFill>
          <a:ln>
            <a:solidFill>
              <a:schemeClr val="tx1"/>
            </a:solidFill>
          </a:ln>
        </p:spPr>
        <p:txBody>
          <a:bodyPr>
            <a:normAutofit fontScale="90000"/>
          </a:bodyPr>
          <a:lstStyle/>
          <a:p>
            <a:pPr>
              <a:defRPr/>
            </a:pPr>
            <a:r>
              <a:rPr lang="en-US" sz="4800" b="1" dirty="0" smtClean="0">
                <a:solidFill>
                  <a:schemeClr val="bg1"/>
                </a:solidFill>
              </a:rPr>
              <a:t>The Ideas</a:t>
            </a:r>
          </a:p>
        </p:txBody>
      </p:sp>
      <p:sp>
        <p:nvSpPr>
          <p:cNvPr id="21507" name="Content Placeholder 2"/>
          <p:cNvSpPr>
            <a:spLocks noGrp="1"/>
          </p:cNvSpPr>
          <p:nvPr>
            <p:ph idx="1"/>
          </p:nvPr>
        </p:nvSpPr>
        <p:spPr>
          <a:xfrm>
            <a:off x="228600" y="1066800"/>
            <a:ext cx="4572000" cy="5562600"/>
          </a:xfrm>
        </p:spPr>
        <p:txBody>
          <a:bodyPr>
            <a:noAutofit/>
          </a:bodyPr>
          <a:lstStyle/>
          <a:p>
            <a:pPr>
              <a:spcBef>
                <a:spcPts val="0"/>
              </a:spcBef>
              <a:buFont typeface="Wingdings" pitchFamily="2" charset="2"/>
              <a:buChar char="§"/>
            </a:pPr>
            <a:r>
              <a:rPr lang="en-AU" sz="2000" b="1" dirty="0" smtClean="0"/>
              <a:t>Healing power of nature:</a:t>
            </a:r>
            <a:r>
              <a:rPr lang="en-AU" sz="2000" dirty="0" smtClean="0"/>
              <a:t> The beautiful images of nature are juxtaposed with the disconcerting images of suffering and death. </a:t>
            </a:r>
          </a:p>
          <a:p>
            <a:pPr>
              <a:spcBef>
                <a:spcPts val="0"/>
              </a:spcBef>
              <a:buFont typeface="Wingdings" pitchFamily="2" charset="2"/>
              <a:buChar char="§"/>
            </a:pPr>
            <a:r>
              <a:rPr lang="en-AU" sz="2000" b="1" dirty="0" smtClean="0"/>
              <a:t>The value and beauty of art and culture</a:t>
            </a:r>
            <a:r>
              <a:rPr lang="en-AU" sz="2000" dirty="0" smtClean="0"/>
              <a:t>: Art is a redemptive act that symbolises the wonder and skill of humanity – </a:t>
            </a:r>
            <a:r>
              <a:rPr lang="en-AU" sz="2000" i="1" dirty="0" smtClean="0"/>
              <a:t>“not just a culture of death, it’s an intricate, subtle, and artistic culture. I wanted to celebrate it.”</a:t>
            </a:r>
          </a:p>
          <a:p>
            <a:pPr>
              <a:spcBef>
                <a:spcPts val="0"/>
              </a:spcBef>
              <a:buFont typeface="Wingdings" pitchFamily="2" charset="2"/>
              <a:buChar char="§"/>
            </a:pPr>
            <a:r>
              <a:rPr lang="en-AU" sz="2000" b="1" dirty="0" smtClean="0"/>
              <a:t>Danger of Ideology: </a:t>
            </a:r>
            <a:r>
              <a:rPr lang="en-AU" sz="2000" dirty="0" smtClean="0"/>
              <a:t>Gamini as a doctor who has spent countless hours trying to save lives, is cynically aware of the terrible consequences of strong ideology when people believe what they are doing is right and that war justifies the end result</a:t>
            </a:r>
            <a:endParaRPr lang="en-US" sz="2000" i="1" dirty="0" smtClean="0"/>
          </a:p>
        </p:txBody>
      </p:sp>
      <p:pic>
        <p:nvPicPr>
          <p:cNvPr id="92162" name="Picture 2" descr="http://www.powerthemagazine.com/issue/may2009/travel/sri_lanka/images/peaks-and-troughs_sri-lanka_peter-ritter_1.jpg"/>
          <p:cNvPicPr>
            <a:picLocks noChangeAspect="1" noChangeArrowheads="1"/>
          </p:cNvPicPr>
          <p:nvPr/>
        </p:nvPicPr>
        <p:blipFill>
          <a:blip r:embed="rId3" cstate="print"/>
          <a:srcRect/>
          <a:stretch>
            <a:fillRect/>
          </a:stretch>
        </p:blipFill>
        <p:spPr bwMode="auto">
          <a:xfrm>
            <a:off x="4953001" y="0"/>
            <a:ext cx="4191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74638"/>
            <a:ext cx="5029200" cy="639762"/>
          </a:xfrm>
          <a:solidFill>
            <a:srgbClr val="3F2811"/>
          </a:solidFill>
          <a:ln>
            <a:solidFill>
              <a:schemeClr val="tx1"/>
            </a:solidFill>
          </a:ln>
        </p:spPr>
        <p:txBody>
          <a:bodyPr>
            <a:normAutofit fontScale="90000"/>
          </a:bodyPr>
          <a:lstStyle/>
          <a:p>
            <a:pPr>
              <a:defRPr/>
            </a:pPr>
            <a:r>
              <a:rPr lang="en-US" sz="4800" b="1" dirty="0" smtClean="0">
                <a:solidFill>
                  <a:schemeClr val="bg1"/>
                </a:solidFill>
              </a:rPr>
              <a:t>The Values</a:t>
            </a:r>
          </a:p>
        </p:txBody>
      </p:sp>
      <p:sp>
        <p:nvSpPr>
          <p:cNvPr id="23555" name="Content Placeholder 2"/>
          <p:cNvSpPr>
            <a:spLocks noGrp="1"/>
          </p:cNvSpPr>
          <p:nvPr>
            <p:ph idx="1"/>
          </p:nvPr>
        </p:nvSpPr>
        <p:spPr>
          <a:xfrm>
            <a:off x="228600" y="1066800"/>
            <a:ext cx="5029200" cy="5562600"/>
          </a:xfrm>
        </p:spPr>
        <p:txBody>
          <a:bodyPr>
            <a:normAutofit fontScale="92500" lnSpcReduction="20000"/>
          </a:bodyPr>
          <a:lstStyle/>
          <a:p>
            <a:pPr>
              <a:buFont typeface="Wingdings" pitchFamily="2" charset="2"/>
              <a:buChar char="§"/>
            </a:pPr>
            <a:r>
              <a:rPr lang="en-AU" sz="2800" dirty="0" smtClean="0"/>
              <a:t>Ondaatje rejects the war and aggression as he is disturbed by its impact on the lives of the innocent people who are ignored by nations. Their voices have been silenced and they have chosen passive acceptance so try to survive.  He has stated that his core values are reconciliation, compassion and forgiveness. These are the values of a pacifist who rejects ardent ideology and the abuse of power.</a:t>
            </a:r>
          </a:p>
          <a:p>
            <a:pPr>
              <a:buFont typeface="Wingdings" pitchFamily="2" charset="2"/>
              <a:buChar char="§"/>
            </a:pPr>
            <a:r>
              <a:rPr lang="en-US" sz="2800" b="1" dirty="0" smtClean="0"/>
              <a:t>Truth: </a:t>
            </a:r>
            <a:r>
              <a:rPr lang="en-US" sz="2800" b="1" i="1" dirty="0" smtClean="0"/>
              <a:t>“</a:t>
            </a:r>
            <a:r>
              <a:rPr lang="en-AU" sz="2800" i="1" dirty="0" smtClean="0"/>
              <a:t>Truth sometimes can be, you know, as dangerous as falseness.”</a:t>
            </a:r>
          </a:p>
          <a:p>
            <a:pPr>
              <a:buFont typeface="Wingdings" pitchFamily="2" charset="2"/>
              <a:buChar char="§"/>
            </a:pPr>
            <a:endParaRPr lang="en-US" sz="2500" i="1" dirty="0" smtClean="0"/>
          </a:p>
        </p:txBody>
      </p:sp>
      <p:pic>
        <p:nvPicPr>
          <p:cNvPr id="88066" name="Picture 2" descr="http://www.thebestgreengifts.com/wp-content/uploads/2009/12/Buddha-Wall-Panel1.jp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4648200" cy="639762"/>
          </a:xfrm>
          <a:solidFill>
            <a:srgbClr val="3F2811"/>
          </a:solidFill>
          <a:ln>
            <a:solidFill>
              <a:schemeClr val="tx1"/>
            </a:solidFill>
          </a:ln>
        </p:spPr>
        <p:txBody>
          <a:bodyPr>
            <a:normAutofit fontScale="90000"/>
          </a:bodyPr>
          <a:lstStyle/>
          <a:p>
            <a:pPr>
              <a:defRPr/>
            </a:pPr>
            <a:r>
              <a:rPr lang="en-US" sz="4800" b="1" dirty="0" smtClean="0">
                <a:solidFill>
                  <a:schemeClr val="bg1"/>
                </a:solidFill>
              </a:rPr>
              <a:t>The Values</a:t>
            </a:r>
          </a:p>
        </p:txBody>
      </p:sp>
      <p:sp>
        <p:nvSpPr>
          <p:cNvPr id="24579" name="Content Placeholder 2"/>
          <p:cNvSpPr>
            <a:spLocks noGrp="1"/>
          </p:cNvSpPr>
          <p:nvPr>
            <p:ph idx="1"/>
          </p:nvPr>
        </p:nvSpPr>
        <p:spPr>
          <a:xfrm>
            <a:off x="228600" y="990600"/>
            <a:ext cx="4876800" cy="5562600"/>
          </a:xfrm>
        </p:spPr>
        <p:txBody>
          <a:bodyPr>
            <a:normAutofit fontScale="92500" lnSpcReduction="10000"/>
          </a:bodyPr>
          <a:lstStyle/>
          <a:p>
            <a:pPr>
              <a:buFont typeface="Wingdings" pitchFamily="2" charset="2"/>
              <a:buChar char="§"/>
            </a:pPr>
            <a:r>
              <a:rPr lang="en-AU" sz="2600" b="1" dirty="0" smtClean="0"/>
              <a:t>Pacifism: </a:t>
            </a:r>
            <a:r>
              <a:rPr lang="en-AU" sz="2600" dirty="0" smtClean="0"/>
              <a:t>Acts of violence are viewed by Ondaatje as destructive and dehumanising for all players - </a:t>
            </a:r>
            <a:r>
              <a:rPr lang="en-AU" sz="2600" i="1" dirty="0" smtClean="0"/>
              <a:t>“It is much more difficult to be a pacifist than it is to be a man of action…Pacifism, reconciliation, forgiveness are easily mocked and dismissed words. But only those principles will save us.”</a:t>
            </a:r>
          </a:p>
          <a:p>
            <a:pPr>
              <a:buFont typeface="Wingdings" pitchFamily="2" charset="2"/>
              <a:buChar char="§"/>
            </a:pPr>
            <a:r>
              <a:rPr lang="en-AU" sz="2600" b="1" dirty="0" smtClean="0"/>
              <a:t>Compassion:</a:t>
            </a:r>
            <a:r>
              <a:rPr lang="en-AU" sz="2600" dirty="0" smtClean="0"/>
              <a:t> Caring for others is paramount in this novel.  The doctors despite hardship and danger stay to help the victims of war.  Gamini works long, arduous hours to ease suffering and save lives.</a:t>
            </a:r>
            <a:endParaRPr lang="en-US" sz="2600" i="1" dirty="0" smtClean="0"/>
          </a:p>
        </p:txBody>
      </p:sp>
      <p:pic>
        <p:nvPicPr>
          <p:cNvPr id="8" name="Picture 2" descr="http://www.thebestgreengifts.com/wp-content/uploads/2009/12/Buddha-Wall-Panel1.jp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28600" y="1143000"/>
            <a:ext cx="4495800" cy="5410200"/>
          </a:xfrm>
        </p:spPr>
        <p:txBody>
          <a:bodyPr>
            <a:normAutofit fontScale="85000" lnSpcReduction="10000"/>
          </a:bodyPr>
          <a:lstStyle/>
          <a:p>
            <a:pPr>
              <a:buFont typeface="Wingdings" pitchFamily="2" charset="2"/>
              <a:buChar char="§"/>
            </a:pPr>
            <a:r>
              <a:rPr lang="en-AU" sz="2500" b="1" dirty="0" smtClean="0"/>
              <a:t>Poetic, lyrical and suggestive</a:t>
            </a:r>
          </a:p>
          <a:p>
            <a:pPr>
              <a:buFont typeface="Wingdings" pitchFamily="2" charset="2"/>
              <a:buChar char="§"/>
            </a:pPr>
            <a:r>
              <a:rPr lang="en-AU" sz="2500" b="1" dirty="0" smtClean="0"/>
              <a:t>Polyphony</a:t>
            </a:r>
            <a:r>
              <a:rPr lang="en-AU" sz="2500" dirty="0" smtClean="0"/>
              <a:t>: “</a:t>
            </a:r>
            <a:r>
              <a:rPr lang="en-AU" sz="2500" i="1" dirty="0" smtClean="0"/>
              <a:t>You cannot rely on just Anil to tell the truth, or just Gamini, or just Sarath, or just Palipana, or just Ananda, or whoever it is, to have the only voice.” </a:t>
            </a:r>
            <a:endParaRPr lang="en-AU" sz="2500" dirty="0" smtClean="0"/>
          </a:p>
          <a:p>
            <a:pPr>
              <a:buFont typeface="Wingdings" pitchFamily="2" charset="2"/>
              <a:buChar char="§"/>
            </a:pPr>
            <a:r>
              <a:rPr lang="en-AU" sz="2500" b="1" dirty="0" smtClean="0"/>
              <a:t>Gaps, silences and understatements – the vignettes: </a:t>
            </a:r>
            <a:r>
              <a:rPr lang="en-AU" sz="2500" i="1" dirty="0" smtClean="0"/>
              <a:t>“The colour of a shirt. The sarong’s pattern. The hour of disappearance”  </a:t>
            </a:r>
          </a:p>
          <a:p>
            <a:pPr>
              <a:buFont typeface="Wingdings" pitchFamily="2" charset="2"/>
              <a:buChar char="§"/>
            </a:pPr>
            <a:r>
              <a:rPr lang="en-AU" sz="2500" b="1" dirty="0" smtClean="0"/>
              <a:t>Self-reflexivity: </a:t>
            </a:r>
            <a:r>
              <a:rPr lang="en-AU" sz="2500" dirty="0" smtClean="0"/>
              <a:t>Intrudes with political statements and insightful observations of life, art and people, often through Gamini - </a:t>
            </a:r>
            <a:r>
              <a:rPr lang="en-AU" sz="2500" i="1" dirty="0" smtClean="0"/>
              <a:t>“Who sent a thirteen-year old to fight, and for what furious cause? For an old leader? For some pale flag?”</a:t>
            </a:r>
            <a:endParaRPr lang="en-US" sz="2500" i="1" dirty="0" smtClean="0"/>
          </a:p>
        </p:txBody>
      </p:sp>
      <p:sp>
        <p:nvSpPr>
          <p:cNvPr id="8" name="Rectangle 2"/>
          <p:cNvSpPr>
            <a:spLocks noGrp="1" noChangeArrowheads="1"/>
          </p:cNvSpPr>
          <p:nvPr>
            <p:ph type="title"/>
          </p:nvPr>
        </p:nvSpPr>
        <p:spPr>
          <a:xfrm>
            <a:off x="304800" y="228600"/>
            <a:ext cx="4343400" cy="792162"/>
          </a:xfrm>
          <a:solidFill>
            <a:srgbClr val="3F2811"/>
          </a:solidFill>
          <a:ln>
            <a:solidFill>
              <a:schemeClr val="tx1"/>
            </a:solidFill>
          </a:ln>
        </p:spPr>
        <p:txBody>
          <a:bodyPr/>
          <a:lstStyle/>
          <a:p>
            <a:pPr eaLnBrk="1" hangingPunct="1">
              <a:defRPr/>
            </a:pPr>
            <a:r>
              <a:rPr lang="en-US" sz="4000" b="1" dirty="0" smtClean="0">
                <a:solidFill>
                  <a:schemeClr val="bg1"/>
                </a:solidFill>
              </a:rPr>
              <a:t>The Craft</a:t>
            </a:r>
          </a:p>
        </p:txBody>
      </p:sp>
      <p:pic>
        <p:nvPicPr>
          <p:cNvPr id="9" name="Picture 8" descr="glassesjg.jpg"/>
          <p:cNvPicPr>
            <a:picLocks noChangeAspect="1"/>
          </p:cNvPicPr>
          <p:nvPr/>
        </p:nvPicPr>
        <p:blipFill>
          <a:blip r:embed="rId3" cstate="print"/>
          <a:stretch>
            <a:fillRect/>
          </a:stretch>
        </p:blipFill>
        <p:spPr>
          <a:xfrm>
            <a:off x="4742800" y="0"/>
            <a:ext cx="4401199"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1143000"/>
            <a:ext cx="4267200" cy="5410200"/>
          </a:xfrm>
        </p:spPr>
        <p:txBody>
          <a:bodyPr>
            <a:normAutofit fontScale="85000" lnSpcReduction="10000"/>
          </a:bodyPr>
          <a:lstStyle/>
          <a:p>
            <a:pPr>
              <a:buFont typeface="Wingdings" pitchFamily="2" charset="2"/>
              <a:buChar char="§"/>
            </a:pPr>
            <a:r>
              <a:rPr lang="en-AU" dirty="0" smtClean="0"/>
              <a:t>Structure is chaotic and non-linear and cinematic, employing flashbacks, jump cuts form one scene to another, fractured sentences – “</a:t>
            </a:r>
            <a:r>
              <a:rPr lang="en-AU" i="1" dirty="0" smtClean="0"/>
              <a:t>You can't enter my novel with any sureness of where you are going to go.”</a:t>
            </a:r>
          </a:p>
          <a:p>
            <a:pPr>
              <a:buFont typeface="Wingdings" pitchFamily="2" charset="2"/>
              <a:buChar char="§"/>
            </a:pPr>
            <a:r>
              <a:rPr lang="en-AU" dirty="0" smtClean="0"/>
              <a:t>Use of intertextuality, historical facts and actual place names adds authenticity further evoking horror.</a:t>
            </a:r>
            <a:endParaRPr lang="en-US" dirty="0" smtClean="0"/>
          </a:p>
        </p:txBody>
      </p:sp>
      <p:sp>
        <p:nvSpPr>
          <p:cNvPr id="8" name="Rectangle 2"/>
          <p:cNvSpPr>
            <a:spLocks noGrp="1" noChangeArrowheads="1"/>
          </p:cNvSpPr>
          <p:nvPr>
            <p:ph type="title"/>
          </p:nvPr>
        </p:nvSpPr>
        <p:spPr>
          <a:xfrm>
            <a:off x="304800" y="228600"/>
            <a:ext cx="4267200" cy="792162"/>
          </a:xfrm>
          <a:solidFill>
            <a:srgbClr val="DC9A22"/>
          </a:solidFill>
          <a:ln>
            <a:solidFill>
              <a:schemeClr val="tx1"/>
            </a:solidFill>
          </a:ln>
        </p:spPr>
        <p:txBody>
          <a:bodyPr>
            <a:noAutofit/>
          </a:bodyPr>
          <a:lstStyle/>
          <a:p>
            <a:pPr eaLnBrk="1" hangingPunct="1">
              <a:defRPr/>
            </a:pPr>
            <a:r>
              <a:rPr lang="en-US" sz="4800" b="1" dirty="0" smtClean="0">
                <a:solidFill>
                  <a:schemeClr val="bg1"/>
                </a:solidFill>
              </a:rPr>
              <a:t>The Craft</a:t>
            </a:r>
          </a:p>
        </p:txBody>
      </p:sp>
      <p:pic>
        <p:nvPicPr>
          <p:cNvPr id="102402" name="Picture 2" descr="http://www.countryliving.com/cm/countryliving/images/CLX020109_100_1_1-de-79558077.jpg"/>
          <p:cNvPicPr>
            <a:picLocks noChangeAspect="1" noChangeArrowheads="1"/>
          </p:cNvPicPr>
          <p:nvPr/>
        </p:nvPicPr>
        <p:blipFill>
          <a:blip r:embed="rId3" cstate="print"/>
          <a:srcRect/>
          <a:stretch>
            <a:fillRect/>
          </a:stretch>
        </p:blipFill>
        <p:spPr bwMode="auto">
          <a:xfrm>
            <a:off x="4731026" y="0"/>
            <a:ext cx="4412974"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81000" y="152400"/>
            <a:ext cx="5715000" cy="792162"/>
          </a:xfrm>
          <a:solidFill>
            <a:srgbClr val="3F2811"/>
          </a:solidFill>
          <a:ln>
            <a:solidFill>
              <a:schemeClr val="tx1"/>
            </a:solidFill>
          </a:ln>
        </p:spPr>
        <p:txBody>
          <a:bodyPr/>
          <a:lstStyle/>
          <a:p>
            <a:pPr eaLnBrk="1" hangingPunct="1">
              <a:defRPr/>
            </a:pPr>
            <a:r>
              <a:rPr lang="en-US" b="1" i="1" dirty="0" smtClean="0">
                <a:solidFill>
                  <a:schemeClr val="bg1"/>
                </a:solidFill>
              </a:rPr>
              <a:t>Anil’s Ghos</a:t>
            </a:r>
            <a:r>
              <a:rPr lang="en-US" b="1" dirty="0" smtClean="0">
                <a:solidFill>
                  <a:schemeClr val="bg1"/>
                </a:solidFill>
              </a:rPr>
              <a:t>t - Thesis</a:t>
            </a:r>
          </a:p>
        </p:txBody>
      </p:sp>
      <p:sp>
        <p:nvSpPr>
          <p:cNvPr id="25603" name="Rectangle 3"/>
          <p:cNvSpPr>
            <a:spLocks noGrp="1" noChangeArrowheads="1"/>
          </p:cNvSpPr>
          <p:nvPr>
            <p:ph type="body" idx="1"/>
          </p:nvPr>
        </p:nvSpPr>
        <p:spPr>
          <a:xfrm>
            <a:off x="304800" y="990600"/>
            <a:ext cx="5867400" cy="5562600"/>
          </a:xfrm>
        </p:spPr>
        <p:txBody>
          <a:bodyPr>
            <a:noAutofit/>
          </a:bodyPr>
          <a:lstStyle/>
          <a:p>
            <a:pPr algn="ctr" eaLnBrk="1" hangingPunct="1">
              <a:lnSpc>
                <a:spcPct val="110000"/>
              </a:lnSpc>
              <a:spcBef>
                <a:spcPts val="0"/>
              </a:spcBef>
              <a:buFontTx/>
              <a:buNone/>
            </a:pPr>
            <a:r>
              <a:rPr lang="en-US" sz="2100" b="1" i="1" dirty="0" smtClean="0">
                <a:solidFill>
                  <a:srgbClr val="3F2811"/>
                </a:solidFill>
              </a:rPr>
              <a:t>The detective in crime writing offers hope that justice and truth will prevail.</a:t>
            </a:r>
          </a:p>
          <a:p>
            <a:pPr eaLnBrk="1" hangingPunct="1">
              <a:lnSpc>
                <a:spcPct val="110000"/>
              </a:lnSpc>
              <a:spcBef>
                <a:spcPts val="0"/>
              </a:spcBef>
              <a:buFont typeface="Wingdings" pitchFamily="2" charset="2"/>
              <a:buChar char="§"/>
            </a:pPr>
            <a:r>
              <a:rPr lang="en-US" sz="2100" dirty="0" smtClean="0"/>
              <a:t>Anil blindly pursues truth believing that by discovering Sailor’s identity and that of his killers, the there will be some form of justice for all those whose voices have been silenced</a:t>
            </a:r>
            <a:r>
              <a:rPr lang="en-US" sz="2100" i="1" dirty="0" smtClean="0"/>
              <a:t>: </a:t>
            </a:r>
            <a:r>
              <a:rPr lang="en-US" altLang="zh-CN" sz="2100" i="1" dirty="0" smtClean="0">
                <a:solidFill>
                  <a:srgbClr val="000000"/>
                </a:solidFill>
                <a:ea typeface="宋体" pitchFamily="2" charset="-122"/>
                <a:cs typeface="Arial" charset="0"/>
              </a:rPr>
              <a:t>“We use the bone to search for it. ‘The truth shall set you free.’ I believe that.”</a:t>
            </a:r>
            <a:r>
              <a:rPr lang="en-US" altLang="zh-CN" sz="2100" dirty="0" smtClean="0">
                <a:solidFill>
                  <a:srgbClr val="000000"/>
                </a:solidFill>
                <a:ea typeface="宋体" pitchFamily="2" charset="-122"/>
                <a:cs typeface="Arial" charset="0"/>
              </a:rPr>
              <a:t> </a:t>
            </a:r>
            <a:r>
              <a:rPr lang="en-US" sz="2100" dirty="0" smtClean="0"/>
              <a:t>However, </a:t>
            </a:r>
            <a:r>
              <a:rPr lang="en-US" altLang="zh-CN" sz="2100" dirty="0" smtClean="0">
                <a:solidFill>
                  <a:srgbClr val="000000"/>
                </a:solidFill>
                <a:ea typeface="宋体" pitchFamily="2" charset="-122"/>
              </a:rPr>
              <a:t>she cannot bring to justice the perpetrators of a crime that is too extensive and unstoppable. </a:t>
            </a:r>
            <a:r>
              <a:rPr lang="en-US" altLang="zh-CN" sz="2100" i="1" dirty="0" smtClean="0">
                <a:solidFill>
                  <a:srgbClr val="000000"/>
                </a:solidFill>
                <a:ea typeface="宋体" pitchFamily="2" charset="-122"/>
              </a:rPr>
              <a:t>“Every side was killing and hiding the evidence.”</a:t>
            </a:r>
            <a:r>
              <a:rPr lang="en-US" altLang="zh-CN" sz="2100" dirty="0" smtClean="0">
                <a:solidFill>
                  <a:srgbClr val="000000"/>
                </a:solidFill>
                <a:ea typeface="宋体" pitchFamily="2" charset="-122"/>
              </a:rPr>
              <a:t> </a:t>
            </a:r>
          </a:p>
          <a:p>
            <a:pPr eaLnBrk="1" hangingPunct="1">
              <a:lnSpc>
                <a:spcPct val="110000"/>
              </a:lnSpc>
              <a:spcBef>
                <a:spcPts val="0"/>
              </a:spcBef>
              <a:buFont typeface="Wingdings" pitchFamily="2" charset="2"/>
              <a:buChar char="§"/>
            </a:pPr>
            <a:r>
              <a:rPr lang="en-US" sz="2100" dirty="0" smtClean="0"/>
              <a:t>Sarath challenges Anil’s relentless pursuit: </a:t>
            </a:r>
            <a:r>
              <a:rPr lang="en-US" sz="2100" i="1" dirty="0" smtClean="0"/>
              <a:t>"The truth can be like a flame against a lake of petrol.“</a:t>
            </a:r>
          </a:p>
          <a:p>
            <a:pPr eaLnBrk="1" hangingPunct="1">
              <a:lnSpc>
                <a:spcPct val="110000"/>
              </a:lnSpc>
              <a:spcBef>
                <a:spcPts val="0"/>
              </a:spcBef>
              <a:buFont typeface="Wingdings" pitchFamily="2" charset="2"/>
              <a:buChar char="§"/>
            </a:pPr>
            <a:r>
              <a:rPr lang="en-US" sz="2100" dirty="0" smtClean="0"/>
              <a:t>Palipana: </a:t>
            </a:r>
            <a:r>
              <a:rPr lang="en-US" sz="2100" i="1" dirty="0" smtClean="0"/>
              <a:t>"Most of the time in our world, truth is just opinion." </a:t>
            </a:r>
          </a:p>
        </p:txBody>
      </p:sp>
      <p:sp>
        <p:nvSpPr>
          <p:cNvPr id="25604"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5605"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2" descr="http://www.usedbooks.co.nz/images/Book/0375724370.jpg"/>
          <p:cNvPicPr>
            <a:picLocks noChangeAspect="1" noChangeArrowheads="1"/>
          </p:cNvPicPr>
          <p:nvPr/>
        </p:nvPicPr>
        <p:blipFill>
          <a:blip r:embed="rId3" cstate="print"/>
          <a:srcRect/>
          <a:stretch>
            <a:fillRect/>
          </a:stretch>
        </p:blipFill>
        <p:spPr bwMode="auto">
          <a:xfrm>
            <a:off x="6248400" y="0"/>
            <a:ext cx="28956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191000" cy="944562"/>
          </a:xfrm>
          <a:solidFill>
            <a:schemeClr val="accent6">
              <a:lumMod val="75000"/>
            </a:schemeClr>
          </a:solidFill>
          <a:ln>
            <a:solidFill>
              <a:schemeClr val="tx1"/>
            </a:solidFill>
          </a:ln>
        </p:spPr>
        <p:txBody>
          <a:bodyPr/>
          <a:lstStyle/>
          <a:p>
            <a:r>
              <a:rPr lang="en-US" b="1" dirty="0" smtClean="0"/>
              <a:t>The Approach</a:t>
            </a:r>
            <a:endParaRPr lang="en-US" b="1" dirty="0"/>
          </a:p>
        </p:txBody>
      </p:sp>
      <p:sp>
        <p:nvSpPr>
          <p:cNvPr id="3" name="Content Placeholder 2"/>
          <p:cNvSpPr>
            <a:spLocks noGrp="1"/>
          </p:cNvSpPr>
          <p:nvPr>
            <p:ph idx="1"/>
          </p:nvPr>
        </p:nvSpPr>
        <p:spPr>
          <a:xfrm>
            <a:off x="304800" y="1371600"/>
            <a:ext cx="4114800" cy="5181600"/>
          </a:xfrm>
        </p:spPr>
        <p:txBody>
          <a:bodyPr>
            <a:normAutofit fontScale="92500"/>
          </a:bodyPr>
          <a:lstStyle/>
          <a:p>
            <a:pPr>
              <a:buFont typeface="Wingdings" pitchFamily="2" charset="2"/>
              <a:buChar char="§"/>
            </a:pPr>
            <a:r>
              <a:rPr lang="en-US" sz="3500" b="1" dirty="0" smtClean="0"/>
              <a:t>Constants and differences</a:t>
            </a:r>
          </a:p>
          <a:p>
            <a:pPr>
              <a:buFont typeface="Wingdings" pitchFamily="2" charset="2"/>
              <a:buChar char="§"/>
            </a:pPr>
            <a:r>
              <a:rPr lang="en-US" dirty="0" smtClean="0"/>
              <a:t>Audience and purpose</a:t>
            </a:r>
          </a:p>
          <a:p>
            <a:pPr>
              <a:buFont typeface="Wingdings" pitchFamily="2" charset="2"/>
              <a:buChar char="§"/>
            </a:pPr>
            <a:r>
              <a:rPr lang="en-US" dirty="0" smtClean="0"/>
              <a:t>Ask how and why</a:t>
            </a:r>
          </a:p>
          <a:p>
            <a:pPr>
              <a:buFont typeface="Wingdings" pitchFamily="2" charset="2"/>
              <a:buChar char="§"/>
            </a:pPr>
            <a:r>
              <a:rPr lang="en-US" dirty="0" smtClean="0"/>
              <a:t>Genre theory: genres evolve to reflect their times: ideology, values, the stories, technological changes…</a:t>
            </a:r>
          </a:p>
        </p:txBody>
      </p:sp>
      <p:pic>
        <p:nvPicPr>
          <p:cNvPr id="5" name="Picture 4" descr="victorianundead1.jpg"/>
          <p:cNvPicPr>
            <a:picLocks noChangeAspect="1"/>
          </p:cNvPicPr>
          <p:nvPr/>
        </p:nvPicPr>
        <p:blipFill>
          <a:blip r:embed="rId2" cstate="print"/>
          <a:stretch>
            <a:fillRect/>
          </a:stretch>
        </p:blipFill>
        <p:spPr>
          <a:xfrm>
            <a:off x="4627756" y="0"/>
            <a:ext cx="4516244"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04800" y="274638"/>
            <a:ext cx="5791200" cy="792162"/>
          </a:xfrm>
          <a:solidFill>
            <a:srgbClr val="3F2811"/>
          </a:solidFill>
          <a:ln>
            <a:solidFill>
              <a:schemeClr val="tx1"/>
            </a:solidFill>
          </a:ln>
        </p:spPr>
        <p:txBody>
          <a:bodyPr/>
          <a:lstStyle/>
          <a:p>
            <a:pPr eaLnBrk="1" hangingPunct="1">
              <a:defRPr/>
            </a:pPr>
            <a:r>
              <a:rPr lang="en-US" b="1" i="1" dirty="0" smtClean="0">
                <a:solidFill>
                  <a:schemeClr val="bg1"/>
                </a:solidFill>
              </a:rPr>
              <a:t>Anil’s Ghost - </a:t>
            </a:r>
            <a:r>
              <a:rPr lang="en-US" b="1" dirty="0" smtClean="0">
                <a:solidFill>
                  <a:schemeClr val="bg1"/>
                </a:solidFill>
              </a:rPr>
              <a:t>Thesis</a:t>
            </a:r>
          </a:p>
        </p:txBody>
      </p:sp>
      <p:sp>
        <p:nvSpPr>
          <p:cNvPr id="26627" name="Rectangle 3"/>
          <p:cNvSpPr>
            <a:spLocks noGrp="1" noChangeArrowheads="1"/>
          </p:cNvSpPr>
          <p:nvPr>
            <p:ph type="body" idx="1"/>
          </p:nvPr>
        </p:nvSpPr>
        <p:spPr>
          <a:xfrm>
            <a:off x="304800" y="1219200"/>
            <a:ext cx="5715000" cy="5410200"/>
          </a:xfrm>
        </p:spPr>
        <p:txBody>
          <a:bodyPr>
            <a:noAutofit/>
          </a:bodyPr>
          <a:lstStyle/>
          <a:p>
            <a:pPr algn="ctr" eaLnBrk="1" hangingPunct="1">
              <a:lnSpc>
                <a:spcPct val="110000"/>
              </a:lnSpc>
              <a:spcBef>
                <a:spcPts val="0"/>
              </a:spcBef>
              <a:buFontTx/>
              <a:buNone/>
            </a:pPr>
            <a:r>
              <a:rPr lang="en-US" sz="2000" i="1" dirty="0" smtClean="0"/>
              <a:t>	</a:t>
            </a:r>
            <a:r>
              <a:rPr lang="en-US" sz="2000" b="1" i="1" dirty="0" smtClean="0">
                <a:solidFill>
                  <a:srgbClr val="3F2811"/>
                </a:solidFill>
              </a:rPr>
              <a:t>Crime writing’s increasing popularity can be attributed to its exploration of the dark side of humanity and our increasing vulnerability.</a:t>
            </a:r>
          </a:p>
          <a:p>
            <a:pPr eaLnBrk="1" hangingPunct="1">
              <a:lnSpc>
                <a:spcPct val="110000"/>
              </a:lnSpc>
              <a:spcBef>
                <a:spcPts val="0"/>
              </a:spcBef>
              <a:buFont typeface="Wingdings" pitchFamily="2" charset="2"/>
              <a:buChar char="§"/>
            </a:pPr>
            <a:r>
              <a:rPr lang="en-US" altLang="zh-CN" sz="2000" dirty="0" smtClean="0">
                <a:ea typeface="宋体" pitchFamily="2" charset="-122"/>
                <a:cs typeface="Arial" charset="0"/>
              </a:rPr>
              <a:t>Ondaatje persuades the reader to consider how all of humanity is guilty and capable of committing dark crimes. </a:t>
            </a:r>
            <a:r>
              <a:rPr lang="en-US" altLang="zh-CN" sz="2000" i="1" dirty="0" smtClean="0">
                <a:ea typeface="宋体" pitchFamily="2" charset="-122"/>
                <a:cs typeface="Arial" charset="0"/>
              </a:rPr>
              <a:t>“We do it to ourselves.”</a:t>
            </a:r>
            <a:r>
              <a:rPr lang="en-US" altLang="zh-CN" sz="2000" dirty="0" smtClean="0">
                <a:ea typeface="宋体" pitchFamily="2" charset="-122"/>
                <a:cs typeface="Arial" charset="0"/>
              </a:rPr>
              <a:t> (p. 140)</a:t>
            </a:r>
          </a:p>
          <a:p>
            <a:pPr eaLnBrk="1" hangingPunct="1">
              <a:lnSpc>
                <a:spcPct val="110000"/>
              </a:lnSpc>
              <a:spcBef>
                <a:spcPts val="0"/>
              </a:spcBef>
              <a:buFont typeface="Wingdings" pitchFamily="2" charset="2"/>
              <a:buChar char="§"/>
            </a:pPr>
            <a:r>
              <a:rPr lang="en-US" altLang="zh-CN" sz="2000" i="1" dirty="0" smtClean="0">
                <a:ea typeface="宋体" pitchFamily="2" charset="-122"/>
                <a:cs typeface="Arial" charset="0"/>
              </a:rPr>
              <a:t>“Every side was killing and hiding the evidence.  Every side…So it’s secret gangs and squads.”  </a:t>
            </a:r>
            <a:r>
              <a:rPr lang="en-US" altLang="zh-CN" sz="2000" dirty="0" smtClean="0">
                <a:ea typeface="宋体" pitchFamily="2" charset="-122"/>
                <a:cs typeface="Arial" charset="0"/>
              </a:rPr>
              <a:t>(p. 17) Everyone to some extent is guilty whether it is through killing, indifference or silence, </a:t>
            </a:r>
            <a:r>
              <a:rPr lang="en-US" altLang="zh-CN" sz="2000" i="1" dirty="0" smtClean="0">
                <a:ea typeface="宋体" pitchFamily="2" charset="-122"/>
                <a:cs typeface="Arial" charset="0"/>
              </a:rPr>
              <a:t>“Now we all have blood on our clothes.”  </a:t>
            </a:r>
            <a:r>
              <a:rPr lang="en-US" altLang="zh-CN" sz="2000" dirty="0" smtClean="0">
                <a:ea typeface="宋体" pitchFamily="2" charset="-122"/>
                <a:cs typeface="Arial" charset="0"/>
              </a:rPr>
              <a:t>(p. 48)</a:t>
            </a:r>
          </a:p>
          <a:p>
            <a:pPr eaLnBrk="1" hangingPunct="1">
              <a:lnSpc>
                <a:spcPct val="110000"/>
              </a:lnSpc>
              <a:spcBef>
                <a:spcPts val="0"/>
              </a:spcBef>
              <a:buFont typeface="Wingdings" pitchFamily="2" charset="2"/>
              <a:buChar char="§"/>
            </a:pPr>
            <a:r>
              <a:rPr lang="en-US" altLang="zh-CN" sz="2000" i="1" dirty="0" smtClean="0">
                <a:ea typeface="宋体" pitchFamily="2" charset="-122"/>
              </a:rPr>
              <a:t>“Yet the darkest Greek tragedies were innocent compared with what was happening here.  Heads on stakes.  Skeletons dug out of a cocoa pit in Matale” </a:t>
            </a:r>
            <a:r>
              <a:rPr lang="en-US" altLang="zh-CN" sz="2000" dirty="0" smtClean="0">
                <a:ea typeface="宋体" pitchFamily="2" charset="-122"/>
              </a:rPr>
              <a:t>(p. 11).</a:t>
            </a:r>
            <a:endParaRPr lang="en-US" sz="2000" dirty="0" smtClean="0"/>
          </a:p>
        </p:txBody>
      </p:sp>
      <p:sp>
        <p:nvSpPr>
          <p:cNvPr id="26628"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6629"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2" descr="http://www.usedbooks.co.nz/images/Book/0375724370.jpg"/>
          <p:cNvPicPr>
            <a:picLocks noChangeAspect="1" noChangeArrowheads="1"/>
          </p:cNvPicPr>
          <p:nvPr/>
        </p:nvPicPr>
        <p:blipFill>
          <a:blip r:embed="rId3" cstate="print"/>
          <a:srcRect/>
          <a:stretch>
            <a:fillRect/>
          </a:stretch>
        </p:blipFill>
        <p:spPr bwMode="auto">
          <a:xfrm>
            <a:off x="6248400" y="0"/>
            <a:ext cx="28956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81000" y="183356"/>
            <a:ext cx="5638800" cy="807244"/>
          </a:xfrm>
          <a:solidFill>
            <a:srgbClr val="3F2811"/>
          </a:solidFill>
          <a:ln>
            <a:solidFill>
              <a:schemeClr val="tx1"/>
            </a:solidFill>
          </a:ln>
        </p:spPr>
        <p:txBody>
          <a:bodyPr>
            <a:normAutofit/>
          </a:bodyPr>
          <a:lstStyle/>
          <a:p>
            <a:pPr eaLnBrk="1" hangingPunct="1">
              <a:defRPr/>
            </a:pPr>
            <a:r>
              <a:rPr lang="en-US" b="1" i="1" dirty="0" smtClean="0">
                <a:solidFill>
                  <a:schemeClr val="bg1"/>
                </a:solidFill>
              </a:rPr>
              <a:t>Anil’s Ghost - </a:t>
            </a:r>
            <a:r>
              <a:rPr lang="en-US" b="1" dirty="0" smtClean="0">
                <a:solidFill>
                  <a:schemeClr val="bg1"/>
                </a:solidFill>
              </a:rPr>
              <a:t>Thesis</a:t>
            </a:r>
          </a:p>
        </p:txBody>
      </p:sp>
      <p:sp>
        <p:nvSpPr>
          <p:cNvPr id="27651" name="Rectangle 3"/>
          <p:cNvSpPr>
            <a:spLocks noGrp="1" noChangeArrowheads="1"/>
          </p:cNvSpPr>
          <p:nvPr>
            <p:ph type="body" idx="1"/>
          </p:nvPr>
        </p:nvSpPr>
        <p:spPr>
          <a:xfrm>
            <a:off x="381000" y="1143000"/>
            <a:ext cx="5715000" cy="5410200"/>
          </a:xfrm>
        </p:spPr>
        <p:txBody>
          <a:bodyPr>
            <a:normAutofit/>
          </a:bodyPr>
          <a:lstStyle/>
          <a:p>
            <a:pPr algn="ctr" eaLnBrk="1" hangingPunct="1">
              <a:lnSpc>
                <a:spcPct val="110000"/>
              </a:lnSpc>
              <a:spcBef>
                <a:spcPts val="0"/>
              </a:spcBef>
              <a:buFontTx/>
              <a:buNone/>
            </a:pPr>
            <a:r>
              <a:rPr lang="en-US" sz="1800" i="1" dirty="0" smtClean="0"/>
              <a:t>	</a:t>
            </a:r>
            <a:r>
              <a:rPr lang="en-US" sz="1800" b="1" i="1" dirty="0" smtClean="0">
                <a:solidFill>
                  <a:srgbClr val="3F2811"/>
                </a:solidFill>
              </a:rPr>
              <a:t>The currency and realism of crime writing makes it the ideal vehicle to challenge our way of thinking about society and humanity.</a:t>
            </a:r>
          </a:p>
          <a:p>
            <a:pPr eaLnBrk="1" hangingPunct="1">
              <a:lnSpc>
                <a:spcPct val="110000"/>
              </a:lnSpc>
              <a:spcBef>
                <a:spcPts val="0"/>
              </a:spcBef>
              <a:buFont typeface="Wingdings" pitchFamily="2" charset="2"/>
              <a:buChar char="§"/>
            </a:pPr>
            <a:r>
              <a:rPr lang="en-US" altLang="zh-CN" sz="1800" dirty="0" smtClean="0">
                <a:ea typeface="宋体" pitchFamily="2" charset="-122"/>
                <a:cs typeface="Arial" charset="0"/>
              </a:rPr>
              <a:t>Ondaatje as a post modernist challenges fervent ideology. </a:t>
            </a:r>
          </a:p>
          <a:p>
            <a:pPr eaLnBrk="1" hangingPunct="1">
              <a:lnSpc>
                <a:spcPct val="110000"/>
              </a:lnSpc>
              <a:spcBef>
                <a:spcPts val="0"/>
              </a:spcBef>
              <a:buFont typeface="Wingdings" pitchFamily="2" charset="2"/>
              <a:buChar char="§"/>
            </a:pPr>
            <a:r>
              <a:rPr lang="en-US" altLang="zh-CN" sz="1800" dirty="0" err="1" smtClean="0">
                <a:ea typeface="宋体" pitchFamily="2" charset="-122"/>
                <a:cs typeface="Arial" charset="0"/>
              </a:rPr>
              <a:t>Gamini</a:t>
            </a:r>
            <a:r>
              <a:rPr lang="en-US" altLang="zh-CN" sz="1800" dirty="0" smtClean="0">
                <a:ea typeface="宋体" pitchFamily="2" charset="-122"/>
                <a:cs typeface="Arial" charset="0"/>
              </a:rPr>
              <a:t> who has spent countless hours trying to save lives, is cynically aware of the terrible consequences of strong ideology when people believe what they are doing is right, and that war justifies the end result, </a:t>
            </a:r>
            <a:r>
              <a:rPr lang="en-US" altLang="zh-CN" sz="1800" i="1" dirty="0" smtClean="0">
                <a:ea typeface="宋体" pitchFamily="2" charset="-122"/>
                <a:cs typeface="Arial" charset="0"/>
              </a:rPr>
              <a:t>“He turned away from every person who stood up for a war.  Or the principle of one’s land, or pride or ownership, or even personal rights. All of those motives ended up somehow in the arms of careless power.  One was no better no worse than the enemy.” </a:t>
            </a:r>
            <a:r>
              <a:rPr lang="en-US" altLang="zh-CN" sz="1800" dirty="0" smtClean="0">
                <a:ea typeface="宋体" pitchFamily="2" charset="-122"/>
                <a:cs typeface="Arial" charset="0"/>
              </a:rPr>
              <a:t>(p. 119) and </a:t>
            </a:r>
            <a:r>
              <a:rPr lang="en-US" altLang="zh-CN" sz="1800" i="1" dirty="0" smtClean="0">
                <a:ea typeface="宋体" pitchFamily="2" charset="-122"/>
                <a:cs typeface="Arial" charset="0"/>
              </a:rPr>
              <a:t>“The way the terrorists in our time can be made to believe they are eternal if they die fighting for the cause of their ruler.” </a:t>
            </a:r>
            <a:r>
              <a:rPr lang="en-US" altLang="zh-CN" sz="1800" dirty="0" smtClean="0">
                <a:ea typeface="宋体" pitchFamily="2" charset="-122"/>
                <a:cs typeface="Arial" charset="0"/>
              </a:rPr>
              <a:t>(p. 261) </a:t>
            </a:r>
            <a:endParaRPr lang="en-US" sz="1800" b="1" dirty="0" smtClean="0"/>
          </a:p>
        </p:txBody>
      </p:sp>
      <p:sp>
        <p:nvSpPr>
          <p:cNvPr id="27652"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7653"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2" descr="http://www.usedbooks.co.nz/images/Book/0375724370.jpg"/>
          <p:cNvPicPr>
            <a:picLocks noChangeAspect="1" noChangeArrowheads="1"/>
          </p:cNvPicPr>
          <p:nvPr/>
        </p:nvPicPr>
        <p:blipFill>
          <a:blip r:embed="rId3" cstate="print"/>
          <a:srcRect/>
          <a:stretch>
            <a:fillRect/>
          </a:stretch>
        </p:blipFill>
        <p:spPr bwMode="auto">
          <a:xfrm>
            <a:off x="6248400" y="0"/>
            <a:ext cx="28956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28600" y="274638"/>
            <a:ext cx="5562600" cy="944562"/>
          </a:xfrm>
          <a:solidFill>
            <a:schemeClr val="accent6">
              <a:lumMod val="75000"/>
            </a:schemeClr>
          </a:solidFill>
          <a:ln>
            <a:solidFill>
              <a:schemeClr val="tx1"/>
            </a:solidFill>
          </a:ln>
        </p:spPr>
        <p:txBody>
          <a:bodyPr>
            <a:normAutofit/>
          </a:bodyPr>
          <a:lstStyle/>
          <a:p>
            <a:pPr eaLnBrk="1" hangingPunct="1">
              <a:defRPr/>
            </a:pPr>
            <a:r>
              <a:rPr lang="en-US" sz="4000" b="1" i="1" dirty="0" smtClean="0">
                <a:solidFill>
                  <a:schemeClr val="bg1"/>
                </a:solidFill>
              </a:rPr>
              <a:t>The Real Inspector Hound</a:t>
            </a:r>
            <a:endParaRPr lang="en-US" sz="4000" b="1" dirty="0" smtClean="0">
              <a:solidFill>
                <a:schemeClr val="bg1"/>
              </a:solidFill>
            </a:endParaRPr>
          </a:p>
        </p:txBody>
      </p:sp>
      <p:sp>
        <p:nvSpPr>
          <p:cNvPr id="28675" name="Rectangle 3"/>
          <p:cNvSpPr>
            <a:spLocks noGrp="1" noChangeArrowheads="1"/>
          </p:cNvSpPr>
          <p:nvPr>
            <p:ph type="body" idx="1"/>
          </p:nvPr>
        </p:nvSpPr>
        <p:spPr>
          <a:xfrm>
            <a:off x="228600" y="1371600"/>
            <a:ext cx="5486400" cy="5257800"/>
          </a:xfrm>
        </p:spPr>
        <p:txBody>
          <a:bodyPr>
            <a:normAutofit fontScale="85000" lnSpcReduction="10000"/>
          </a:bodyPr>
          <a:lstStyle/>
          <a:p>
            <a:pPr eaLnBrk="1" hangingPunct="1">
              <a:lnSpc>
                <a:spcPct val="110000"/>
              </a:lnSpc>
              <a:spcBef>
                <a:spcPts val="0"/>
              </a:spcBef>
              <a:buFont typeface="Wingdings" pitchFamily="2" charset="2"/>
              <a:buChar char="§"/>
            </a:pPr>
            <a:r>
              <a:rPr lang="en-US" sz="2400" dirty="0" smtClean="0"/>
              <a:t>As </a:t>
            </a:r>
            <a:r>
              <a:rPr lang="en-US" sz="2400" i="1" dirty="0" smtClean="0"/>
              <a:t>The Real Inspector Hound</a:t>
            </a:r>
            <a:r>
              <a:rPr lang="en-US" sz="2400" dirty="0" smtClean="0"/>
              <a:t> is a refinement text it is able to successfully parody established and well known conventions of the crime fiction genre – the British cozy. </a:t>
            </a:r>
          </a:p>
          <a:p>
            <a:pPr eaLnBrk="1" hangingPunct="1">
              <a:lnSpc>
                <a:spcPct val="110000"/>
              </a:lnSpc>
              <a:spcBef>
                <a:spcPts val="0"/>
              </a:spcBef>
              <a:buFont typeface="Wingdings" pitchFamily="2" charset="2"/>
              <a:buChar char="§"/>
            </a:pPr>
            <a:r>
              <a:rPr lang="en-US" altLang="zh-CN" sz="2400" dirty="0" smtClean="0">
                <a:ea typeface="宋体" pitchFamily="2" charset="-122"/>
              </a:rPr>
              <a:t>Stoppard aware of the popularity and longevity of Christie’s play, playfully questions its place in a chaotic modern world in the midst of the futile Vietnam War, and transforms the genre into a melodramatic comedy.</a:t>
            </a:r>
          </a:p>
          <a:p>
            <a:pPr eaLnBrk="1" hangingPunct="1">
              <a:lnSpc>
                <a:spcPct val="110000"/>
              </a:lnSpc>
              <a:spcBef>
                <a:spcPts val="0"/>
              </a:spcBef>
              <a:buFont typeface="Wingdings" pitchFamily="2" charset="2"/>
              <a:buChar char="§"/>
            </a:pPr>
            <a:r>
              <a:rPr lang="en-AU" sz="2400" i="1" dirty="0" smtClean="0"/>
              <a:t>“…the author has taken the trouble to learn from the masters of the genre.  He has created a real situation, and few will doubt his ability to resolve it with a startling denouement.  Certainly that is what it so far lacks, but it has a beginning, a middle and I have no doubt it will prove to have an end.”  (Birdboot p. 31)</a:t>
            </a:r>
            <a:endParaRPr lang="en-US" sz="2400" i="1" dirty="0" smtClean="0"/>
          </a:p>
          <a:p>
            <a:pPr eaLnBrk="1" hangingPunct="1">
              <a:lnSpc>
                <a:spcPct val="80000"/>
              </a:lnSpc>
              <a:buFontTx/>
              <a:buNone/>
            </a:pPr>
            <a:endParaRPr lang="en-US" sz="2300" dirty="0" smtClean="0"/>
          </a:p>
        </p:txBody>
      </p:sp>
      <p:sp>
        <p:nvSpPr>
          <p:cNvPr id="28676"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8677"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Hound_Poster.jpg"/>
          <p:cNvPicPr>
            <a:picLocks noChangeAspect="1"/>
          </p:cNvPicPr>
          <p:nvPr/>
        </p:nvPicPr>
        <p:blipFill>
          <a:blip r:embed="rId3" cstate="print"/>
          <a:stretch>
            <a:fillRect/>
          </a:stretch>
        </p:blipFill>
        <p:spPr>
          <a:xfrm>
            <a:off x="5867401" y="0"/>
            <a:ext cx="3276599"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228600"/>
            <a:ext cx="4876800" cy="944562"/>
          </a:xfrm>
          <a:solidFill>
            <a:schemeClr val="tx1"/>
          </a:solidFill>
          <a:ln>
            <a:solidFill>
              <a:schemeClr val="tx1"/>
            </a:solidFill>
          </a:ln>
        </p:spPr>
        <p:txBody>
          <a:bodyPr>
            <a:noAutofit/>
          </a:bodyPr>
          <a:lstStyle/>
          <a:p>
            <a:pPr>
              <a:defRPr/>
            </a:pPr>
            <a:r>
              <a:rPr lang="en-US" sz="6000" b="1" dirty="0" smtClean="0">
                <a:solidFill>
                  <a:schemeClr val="bg1"/>
                </a:solidFill>
              </a:rPr>
              <a:t>The Form</a:t>
            </a:r>
          </a:p>
        </p:txBody>
      </p:sp>
      <p:sp>
        <p:nvSpPr>
          <p:cNvPr id="29699" name="Content Placeholder 2"/>
          <p:cNvSpPr>
            <a:spLocks noGrp="1"/>
          </p:cNvSpPr>
          <p:nvPr>
            <p:ph idx="1"/>
          </p:nvPr>
        </p:nvSpPr>
        <p:spPr>
          <a:xfrm>
            <a:off x="457200" y="1371600"/>
            <a:ext cx="4800600" cy="5181600"/>
          </a:xfrm>
        </p:spPr>
        <p:txBody>
          <a:bodyPr>
            <a:normAutofit lnSpcReduction="10000"/>
          </a:bodyPr>
          <a:lstStyle/>
          <a:p>
            <a:pPr>
              <a:lnSpc>
                <a:spcPct val="110000"/>
              </a:lnSpc>
              <a:spcBef>
                <a:spcPts val="0"/>
              </a:spcBef>
              <a:buFont typeface="Wingdings" pitchFamily="2" charset="2"/>
              <a:buChar char="§"/>
            </a:pPr>
            <a:r>
              <a:rPr lang="en-AU" sz="2800" i="1" dirty="0" smtClean="0"/>
              <a:t>“It’s a whodunit, man</a:t>
            </a:r>
            <a:r>
              <a:rPr lang="en-AU" sz="2800" i="1" dirty="0" smtClean="0"/>
              <a:t>!”</a:t>
            </a:r>
          </a:p>
          <a:p>
            <a:pPr>
              <a:lnSpc>
                <a:spcPct val="110000"/>
              </a:lnSpc>
              <a:spcBef>
                <a:spcPts val="0"/>
              </a:spcBef>
              <a:buFont typeface="Wingdings" pitchFamily="2" charset="2"/>
              <a:buChar char="§"/>
            </a:pPr>
            <a:r>
              <a:rPr lang="en-AU" sz="2800" i="1" dirty="0"/>
              <a:t>“Parody is repetition, but repetition that includes difference. It is imitation with critical ironic distance, whose irony can cut both ways”</a:t>
            </a:r>
            <a:r>
              <a:rPr lang="en-AU" sz="2800" dirty="0"/>
              <a:t> (Linda </a:t>
            </a:r>
            <a:r>
              <a:rPr lang="en-AU" sz="2800" dirty="0" err="1"/>
              <a:t>Hutcheon</a:t>
            </a:r>
            <a:r>
              <a:rPr lang="en-AU" sz="2800" dirty="0"/>
              <a:t>, </a:t>
            </a:r>
            <a:r>
              <a:rPr lang="en-AU" sz="2800" dirty="0" smtClean="0"/>
              <a:t>1985</a:t>
            </a:r>
            <a:r>
              <a:rPr lang="en-AU" sz="2800" dirty="0"/>
              <a:t>)</a:t>
            </a:r>
            <a:endParaRPr lang="en-US" sz="2700" dirty="0" smtClean="0"/>
          </a:p>
          <a:p>
            <a:pPr>
              <a:lnSpc>
                <a:spcPct val="110000"/>
              </a:lnSpc>
              <a:spcBef>
                <a:spcPts val="0"/>
              </a:spcBef>
              <a:buFont typeface="Wingdings" pitchFamily="2" charset="2"/>
              <a:buChar char="§"/>
            </a:pPr>
            <a:r>
              <a:rPr lang="en-US" sz="2700" dirty="0" smtClean="0"/>
              <a:t>Post-modern, playful parody of the Golden Age cosy confronts us with the clichéd conventions and stereotypical characters of the </a:t>
            </a:r>
            <a:r>
              <a:rPr lang="en-US" sz="2700" dirty="0" smtClean="0"/>
              <a:t>genre.</a:t>
            </a:r>
          </a:p>
          <a:p>
            <a:pPr>
              <a:lnSpc>
                <a:spcPct val="110000"/>
              </a:lnSpc>
              <a:spcBef>
                <a:spcPts val="0"/>
              </a:spcBef>
              <a:buFont typeface="Wingdings" pitchFamily="2" charset="2"/>
              <a:buChar char="§"/>
            </a:pPr>
            <a:endParaRPr lang="en-US" sz="2700" dirty="0" smtClean="0"/>
          </a:p>
          <a:p>
            <a:endParaRPr lang="en-US" dirty="0" smtClean="0"/>
          </a:p>
        </p:txBody>
      </p:sp>
      <p:pic>
        <p:nvPicPr>
          <p:cNvPr id="8" name="Picture 7" descr="51M2ZPSW7ML.jpg"/>
          <p:cNvPicPr>
            <a:picLocks noChangeAspect="1"/>
          </p:cNvPicPr>
          <p:nvPr/>
        </p:nvPicPr>
        <p:blipFill>
          <a:blip r:embed="rId3" cstate="print"/>
          <a:stretch>
            <a:fillRect/>
          </a:stretch>
        </p:blipFill>
        <p:spPr>
          <a:xfrm>
            <a:off x="5486401" y="0"/>
            <a:ext cx="36576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228600"/>
            <a:ext cx="4343400" cy="944562"/>
          </a:xfrm>
          <a:solidFill>
            <a:schemeClr val="tx1"/>
          </a:solidFill>
          <a:ln>
            <a:solidFill>
              <a:schemeClr val="tx1"/>
            </a:solidFill>
          </a:ln>
        </p:spPr>
        <p:txBody>
          <a:bodyPr>
            <a:noAutofit/>
          </a:bodyPr>
          <a:lstStyle/>
          <a:p>
            <a:pPr>
              <a:defRPr/>
            </a:pPr>
            <a:r>
              <a:rPr lang="en-US" sz="6000" b="1" dirty="0" smtClean="0">
                <a:solidFill>
                  <a:schemeClr val="accent2">
                    <a:lumMod val="20000"/>
                    <a:lumOff val="80000"/>
                  </a:schemeClr>
                </a:solidFill>
              </a:rPr>
              <a:t>The Form</a:t>
            </a:r>
          </a:p>
        </p:txBody>
      </p:sp>
      <p:sp>
        <p:nvSpPr>
          <p:cNvPr id="29699" name="Content Placeholder 2"/>
          <p:cNvSpPr>
            <a:spLocks noGrp="1"/>
          </p:cNvSpPr>
          <p:nvPr>
            <p:ph idx="1"/>
          </p:nvPr>
        </p:nvSpPr>
        <p:spPr>
          <a:xfrm>
            <a:off x="304800" y="1371600"/>
            <a:ext cx="4419600" cy="5181600"/>
          </a:xfrm>
        </p:spPr>
        <p:txBody>
          <a:bodyPr>
            <a:normAutofit fontScale="85000" lnSpcReduction="10000"/>
          </a:bodyPr>
          <a:lstStyle/>
          <a:p>
            <a:pPr>
              <a:lnSpc>
                <a:spcPct val="110000"/>
              </a:lnSpc>
              <a:spcBef>
                <a:spcPts val="0"/>
              </a:spcBef>
              <a:buFont typeface="Wingdings" pitchFamily="2" charset="2"/>
              <a:buChar char="§"/>
            </a:pPr>
            <a:r>
              <a:rPr lang="en-AU" sz="2900" i="1" dirty="0" smtClean="0"/>
              <a:t>“</a:t>
            </a:r>
            <a:r>
              <a:rPr lang="en-AU" sz="2900" i="1" dirty="0"/>
              <a:t>Dislocation of an audience’s assumptions is an important part of what I like to </a:t>
            </a:r>
            <a:r>
              <a:rPr lang="en-AU" sz="2900" i="1" dirty="0" smtClean="0"/>
              <a:t>write” </a:t>
            </a:r>
            <a:r>
              <a:rPr lang="en-AU" sz="2900" dirty="0" smtClean="0"/>
              <a:t>(Stoppard)</a:t>
            </a:r>
            <a:endParaRPr lang="en-AU" sz="2900" b="1" dirty="0"/>
          </a:p>
          <a:p>
            <a:pPr>
              <a:lnSpc>
                <a:spcPct val="110000"/>
              </a:lnSpc>
              <a:spcBef>
                <a:spcPts val="0"/>
              </a:spcBef>
              <a:buFont typeface="Wingdings" pitchFamily="2" charset="2"/>
              <a:buChar char="§"/>
            </a:pPr>
            <a:r>
              <a:rPr lang="en-US" sz="2900" dirty="0" smtClean="0"/>
              <a:t>Use </a:t>
            </a:r>
            <a:r>
              <a:rPr lang="en-US" sz="2900" dirty="0" smtClean="0"/>
              <a:t>of the mirror, the explicit stage directions and the merging of the two plays challenge the audience to ponder why we are drawn to this genre and how even when it is entertaining and humorous we cannot ignore the darker side of humanity. </a:t>
            </a:r>
            <a:endParaRPr lang="en-AU" sz="2900"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0"/>
            <a:ext cx="4204855" cy="6858000"/>
          </a:xfrm>
          <a:prstGeom prst="rect">
            <a:avLst/>
          </a:prstGeom>
        </p:spPr>
      </p:pic>
    </p:spTree>
    <p:extLst>
      <p:ext uri="{BB962C8B-B14F-4D97-AF65-F5344CB8AC3E}">
        <p14:creationId xmlns:p14="http://schemas.microsoft.com/office/powerpoint/2010/main" val="255147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04800" y="1219200"/>
            <a:ext cx="4191000" cy="5334000"/>
          </a:xfrm>
        </p:spPr>
        <p:txBody>
          <a:bodyPr>
            <a:normAutofit fontScale="85000" lnSpcReduction="10000"/>
          </a:bodyPr>
          <a:lstStyle/>
          <a:p>
            <a:pPr>
              <a:buFont typeface="Wingdings" pitchFamily="2" charset="2"/>
              <a:buChar char="§"/>
            </a:pPr>
            <a:r>
              <a:rPr lang="en-AU" dirty="0" smtClean="0"/>
              <a:t>“</a:t>
            </a:r>
            <a:r>
              <a:rPr lang="en-AU" i="1" dirty="0" smtClean="0"/>
              <a:t>Prufrock</a:t>
            </a:r>
            <a:r>
              <a:rPr lang="en-AU" dirty="0" smtClean="0"/>
              <a:t> (a poem by Eliot</a:t>
            </a:r>
            <a:r>
              <a:rPr lang="en-AU" i="1" dirty="0" smtClean="0"/>
              <a:t>) and Beckett are the twin syringes of my diet, my arterial system</a:t>
            </a:r>
            <a:r>
              <a:rPr lang="en-AU" dirty="0" smtClean="0"/>
              <a:t>.”</a:t>
            </a:r>
          </a:p>
          <a:p>
            <a:pPr>
              <a:buFont typeface="Wingdings" pitchFamily="2" charset="2"/>
              <a:buChar char="§"/>
            </a:pPr>
            <a:r>
              <a:rPr lang="en-AU" dirty="0" smtClean="0"/>
              <a:t>Influenced by the Absurdists</a:t>
            </a:r>
          </a:p>
          <a:p>
            <a:pPr>
              <a:buFont typeface="Wingdings" pitchFamily="2" charset="2"/>
              <a:buChar char="§"/>
            </a:pPr>
            <a:r>
              <a:rPr lang="en-AU" dirty="0" smtClean="0"/>
              <a:t>Postmodernist who rejects ideology</a:t>
            </a:r>
          </a:p>
          <a:p>
            <a:pPr>
              <a:buFont typeface="Wingdings" pitchFamily="2" charset="2"/>
              <a:buChar char="§"/>
            </a:pPr>
            <a:r>
              <a:rPr lang="en-AU" dirty="0" smtClean="0"/>
              <a:t>Between 1962-1963 he worked as a theatre critic in London for </a:t>
            </a:r>
            <a:r>
              <a:rPr lang="en-AU" i="1" dirty="0" smtClean="0"/>
              <a:t>Scene</a:t>
            </a:r>
            <a:r>
              <a:rPr lang="en-AU" dirty="0" smtClean="0"/>
              <a:t> magazine under the by-line William Boot</a:t>
            </a:r>
          </a:p>
          <a:p>
            <a:pPr>
              <a:buFont typeface="Wingdings" pitchFamily="2" charset="2"/>
              <a:buChar char="§"/>
            </a:pPr>
            <a:endParaRPr lang="en-US" dirty="0" smtClean="0"/>
          </a:p>
        </p:txBody>
      </p:sp>
      <p:sp>
        <p:nvSpPr>
          <p:cNvPr id="8" name="Title 1"/>
          <p:cNvSpPr>
            <a:spLocks noGrp="1"/>
          </p:cNvSpPr>
          <p:nvPr>
            <p:ph type="title"/>
          </p:nvPr>
        </p:nvSpPr>
        <p:spPr>
          <a:xfrm>
            <a:off x="304800" y="274638"/>
            <a:ext cx="4267200" cy="792162"/>
          </a:xfrm>
          <a:solidFill>
            <a:srgbClr val="3F2811"/>
          </a:solidFill>
          <a:ln>
            <a:solidFill>
              <a:schemeClr val="tx1"/>
            </a:solidFill>
          </a:ln>
        </p:spPr>
        <p:txBody>
          <a:bodyPr>
            <a:noAutofit/>
          </a:bodyPr>
          <a:lstStyle/>
          <a:p>
            <a:pPr>
              <a:defRPr/>
            </a:pPr>
            <a:r>
              <a:rPr lang="en-US" sz="4800" b="1" dirty="0" smtClean="0">
                <a:solidFill>
                  <a:schemeClr val="bg1"/>
                </a:solidFill>
              </a:rPr>
              <a:t>The Writer</a:t>
            </a:r>
          </a:p>
        </p:txBody>
      </p:sp>
      <p:pic>
        <p:nvPicPr>
          <p:cNvPr id="9" name="Picture 8" descr="stoppard.jpg"/>
          <p:cNvPicPr>
            <a:picLocks noChangeAspect="1"/>
          </p:cNvPicPr>
          <p:nvPr/>
        </p:nvPicPr>
        <p:blipFill>
          <a:blip r:embed="rId3" cstate="print"/>
          <a:stretch>
            <a:fillRect/>
          </a:stretch>
        </p:blipFill>
        <p:spPr>
          <a:xfrm>
            <a:off x="4736892" y="0"/>
            <a:ext cx="4407108"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295400"/>
            <a:ext cx="4495800" cy="5257800"/>
          </a:xfrm>
        </p:spPr>
        <p:txBody>
          <a:bodyPr>
            <a:normAutofit fontScale="85000" lnSpcReduction="10000"/>
          </a:bodyPr>
          <a:lstStyle/>
          <a:p>
            <a:pPr>
              <a:buFont typeface="Wingdings" pitchFamily="2" charset="2"/>
              <a:buChar char="§"/>
            </a:pPr>
            <a:r>
              <a:rPr lang="en-AU" sz="3000" dirty="0" smtClean="0"/>
              <a:t>Stoppard aware of the popularity and longevity of Christie’s play, playfully questions its place in a chaotic modern world in the midst of the futile Vietnam War in the late 1960’s</a:t>
            </a:r>
          </a:p>
          <a:p>
            <a:pPr>
              <a:buFont typeface="Wingdings" pitchFamily="2" charset="2"/>
              <a:buChar char="§"/>
            </a:pPr>
            <a:r>
              <a:rPr lang="en-AU" sz="3000" dirty="0" smtClean="0"/>
              <a:t>A number of guests who were all revealed as having a motive to commit the crime - </a:t>
            </a:r>
            <a:r>
              <a:rPr lang="en-AU" sz="3000" i="1" dirty="0" smtClean="0"/>
              <a:t>“One of us ordinary mortals thrown together by fate and the elements, is the murderer!”</a:t>
            </a:r>
            <a:endParaRPr lang="en-US" sz="3000" i="1" dirty="0" smtClean="0"/>
          </a:p>
        </p:txBody>
      </p:sp>
      <p:sp>
        <p:nvSpPr>
          <p:cNvPr id="8" name="Title 1"/>
          <p:cNvSpPr>
            <a:spLocks noGrp="1"/>
          </p:cNvSpPr>
          <p:nvPr>
            <p:ph type="title"/>
          </p:nvPr>
        </p:nvSpPr>
        <p:spPr>
          <a:xfrm>
            <a:off x="304800" y="274638"/>
            <a:ext cx="4419600" cy="868362"/>
          </a:xfrm>
          <a:solidFill>
            <a:srgbClr val="3F2811"/>
          </a:solidFill>
          <a:ln>
            <a:solidFill>
              <a:schemeClr val="tx1"/>
            </a:solidFill>
          </a:ln>
        </p:spPr>
        <p:txBody>
          <a:bodyPr>
            <a:normAutofit/>
          </a:bodyPr>
          <a:lstStyle/>
          <a:p>
            <a:pPr>
              <a:defRPr/>
            </a:pPr>
            <a:r>
              <a:rPr lang="en-US" sz="4000" b="1" dirty="0" smtClean="0">
                <a:solidFill>
                  <a:schemeClr val="bg1"/>
                </a:solidFill>
              </a:rPr>
              <a:t>Crime and Context</a:t>
            </a:r>
          </a:p>
        </p:txBody>
      </p:sp>
      <p:pic>
        <p:nvPicPr>
          <p:cNvPr id="67586" name="Picture 2" descr="http://1.bp.blogspot.com/_hpQ2iU7yiHA/SWH5cOAF-BI/AAAAAAAACgU/BO1zOgS9tGs/s400/The-Mousetrap-Agatha-Christie-St-Martin-Theatre-London-1.jpg"/>
          <p:cNvPicPr>
            <a:picLocks noChangeAspect="1" noChangeArrowheads="1"/>
          </p:cNvPicPr>
          <p:nvPr/>
        </p:nvPicPr>
        <p:blipFill>
          <a:blip r:embed="rId3" cstate="print"/>
          <a:srcRect/>
          <a:stretch>
            <a:fillRect/>
          </a:stretch>
        </p:blipFill>
        <p:spPr bwMode="auto">
          <a:xfrm>
            <a:off x="4914900" y="0"/>
            <a:ext cx="42291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295400"/>
            <a:ext cx="4419600" cy="5257800"/>
          </a:xfrm>
        </p:spPr>
        <p:txBody>
          <a:bodyPr>
            <a:normAutofit fontScale="85000" lnSpcReduction="10000"/>
          </a:bodyPr>
          <a:lstStyle/>
          <a:p>
            <a:pPr>
              <a:lnSpc>
                <a:spcPct val="110000"/>
              </a:lnSpc>
              <a:spcBef>
                <a:spcPts val="0"/>
              </a:spcBef>
              <a:buFont typeface="Wingdings" pitchFamily="2" charset="2"/>
              <a:buChar char="§"/>
            </a:pPr>
            <a:r>
              <a:rPr lang="en-AU" sz="2600" dirty="0" smtClean="0"/>
              <a:t>Title with its emphasis on ‘real', questions from the start the role of the detective</a:t>
            </a:r>
          </a:p>
          <a:p>
            <a:pPr>
              <a:lnSpc>
                <a:spcPct val="110000"/>
              </a:lnSpc>
              <a:spcBef>
                <a:spcPts val="0"/>
              </a:spcBef>
              <a:buFont typeface="Wingdings" pitchFamily="2" charset="2"/>
              <a:buChar char="§"/>
            </a:pPr>
            <a:r>
              <a:rPr lang="en-AU" sz="2600" dirty="0" smtClean="0"/>
              <a:t>What disconcerts the audience is that the detective is the killer and the crime is not neatly solved. </a:t>
            </a:r>
          </a:p>
          <a:p>
            <a:pPr>
              <a:lnSpc>
                <a:spcPct val="110000"/>
              </a:lnSpc>
              <a:spcBef>
                <a:spcPts val="0"/>
              </a:spcBef>
              <a:buFont typeface="Wingdings" pitchFamily="2" charset="2"/>
              <a:buChar char="§"/>
            </a:pPr>
            <a:r>
              <a:rPr lang="en-AU" sz="2600" dirty="0" smtClean="0"/>
              <a:t>The absence of a detective subverts and mocks the conventions of the British cosy that relied on the detective to restore order and ensure that there is justice.  </a:t>
            </a:r>
          </a:p>
          <a:p>
            <a:pPr>
              <a:lnSpc>
                <a:spcPct val="110000"/>
              </a:lnSpc>
              <a:spcBef>
                <a:spcPts val="0"/>
              </a:spcBef>
              <a:buFont typeface="Wingdings" pitchFamily="2" charset="2"/>
              <a:buChar char="§"/>
            </a:pPr>
            <a:r>
              <a:rPr lang="en-AU" sz="2600" dirty="0" smtClean="0"/>
              <a:t>In the world of the 1960’s with the Vietnam War and political unrest, the world is not rational. </a:t>
            </a:r>
          </a:p>
          <a:p>
            <a:pPr>
              <a:buFontTx/>
              <a:buNone/>
            </a:pPr>
            <a:endParaRPr lang="en-AU" sz="2800" dirty="0" smtClean="0"/>
          </a:p>
          <a:p>
            <a:pPr>
              <a:buFontTx/>
              <a:buNone/>
            </a:pPr>
            <a:endParaRPr lang="en-AU" sz="2800" dirty="0" smtClean="0"/>
          </a:p>
          <a:p>
            <a:pPr>
              <a:buFont typeface="Wingdings" pitchFamily="2" charset="2"/>
              <a:buChar char="§"/>
            </a:pPr>
            <a:endParaRPr lang="en-US" sz="3000" i="1" dirty="0" smtClean="0"/>
          </a:p>
        </p:txBody>
      </p:sp>
      <p:sp>
        <p:nvSpPr>
          <p:cNvPr id="8" name="Title 1"/>
          <p:cNvSpPr>
            <a:spLocks noGrp="1"/>
          </p:cNvSpPr>
          <p:nvPr>
            <p:ph type="title"/>
          </p:nvPr>
        </p:nvSpPr>
        <p:spPr>
          <a:xfrm>
            <a:off x="228600" y="152400"/>
            <a:ext cx="4419600" cy="990600"/>
          </a:xfrm>
          <a:solidFill>
            <a:schemeClr val="tx1"/>
          </a:solidFill>
          <a:ln>
            <a:solidFill>
              <a:schemeClr val="tx1"/>
            </a:solidFill>
          </a:ln>
        </p:spPr>
        <p:txBody>
          <a:bodyPr>
            <a:normAutofit/>
          </a:bodyPr>
          <a:lstStyle/>
          <a:p>
            <a:pPr>
              <a:defRPr/>
            </a:pPr>
            <a:r>
              <a:rPr lang="en-US" sz="2800" b="1" dirty="0" smtClean="0">
                <a:solidFill>
                  <a:schemeClr val="bg1"/>
                </a:solidFill>
              </a:rPr>
              <a:t>The Investigation &amp; the Detective</a:t>
            </a:r>
          </a:p>
        </p:txBody>
      </p:sp>
      <p:pic>
        <p:nvPicPr>
          <p:cNvPr id="9" name="Picture 8" descr="1111.jpg"/>
          <p:cNvPicPr>
            <a:picLocks noChangeAspect="1"/>
          </p:cNvPicPr>
          <p:nvPr/>
        </p:nvPicPr>
        <p:blipFill>
          <a:blip r:embed="rId3" cstate="print"/>
          <a:stretch>
            <a:fillRect/>
          </a:stretch>
        </p:blipFill>
        <p:spPr>
          <a:xfrm>
            <a:off x="4852592" y="0"/>
            <a:ext cx="4291408"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343400" cy="1143000"/>
          </a:xfrm>
          <a:solidFill>
            <a:schemeClr val="accent6">
              <a:lumMod val="75000"/>
            </a:schemeClr>
          </a:solidFill>
          <a:ln>
            <a:solidFill>
              <a:schemeClr val="tx1"/>
            </a:solidFill>
          </a:ln>
        </p:spPr>
        <p:txBody>
          <a:bodyPr>
            <a:normAutofit fontScale="90000"/>
          </a:bodyPr>
          <a:lstStyle/>
          <a:p>
            <a:r>
              <a:rPr lang="en-US" sz="4000" b="1" dirty="0" smtClean="0"/>
              <a:t>Constants &amp; Differences</a:t>
            </a:r>
            <a:endParaRPr lang="en-US" sz="4000" b="1" dirty="0"/>
          </a:p>
        </p:txBody>
      </p:sp>
      <p:pic>
        <p:nvPicPr>
          <p:cNvPr id="4" name="Content Placeholder 3" descr="plays1.jpg"/>
          <p:cNvPicPr>
            <a:picLocks noGrp="1" noChangeAspect="1"/>
          </p:cNvPicPr>
          <p:nvPr>
            <p:ph sz="half" idx="1"/>
          </p:nvPr>
        </p:nvPicPr>
        <p:blipFill>
          <a:blip r:embed="rId2" cstate="print"/>
          <a:stretch>
            <a:fillRect/>
          </a:stretch>
        </p:blipFill>
        <p:spPr>
          <a:xfrm>
            <a:off x="4724400" y="0"/>
            <a:ext cx="4419600" cy="6894576"/>
          </a:xfrm>
        </p:spPr>
      </p:pic>
      <p:sp>
        <p:nvSpPr>
          <p:cNvPr id="5" name="Content Placeholder 4"/>
          <p:cNvSpPr>
            <a:spLocks noGrp="1"/>
          </p:cNvSpPr>
          <p:nvPr>
            <p:ph sz="half" idx="2"/>
          </p:nvPr>
        </p:nvSpPr>
        <p:spPr>
          <a:xfrm>
            <a:off x="304800" y="1524000"/>
            <a:ext cx="4191000" cy="5029200"/>
          </a:xfrm>
        </p:spPr>
        <p:txBody>
          <a:bodyPr>
            <a:normAutofit/>
          </a:bodyPr>
          <a:lstStyle/>
          <a:p>
            <a:pPr>
              <a:buFont typeface="Wingdings" pitchFamily="2" charset="2"/>
              <a:buChar char="§"/>
            </a:pPr>
            <a:r>
              <a:rPr lang="en-US" sz="3000" b="1" dirty="0" smtClean="0"/>
              <a:t>Conventions: </a:t>
            </a:r>
            <a:r>
              <a:rPr lang="en-US" sz="3000" dirty="0" smtClean="0"/>
              <a:t>Parodic and intertextual</a:t>
            </a:r>
          </a:p>
          <a:p>
            <a:pPr>
              <a:buFont typeface="Wingdings" pitchFamily="2" charset="2"/>
              <a:buChar char="§"/>
            </a:pPr>
            <a:r>
              <a:rPr lang="en-US" sz="3000" b="1" dirty="0" smtClean="0"/>
              <a:t>Setting: </a:t>
            </a:r>
            <a:r>
              <a:rPr lang="en-US" sz="3000" dirty="0" smtClean="0"/>
              <a:t>Isolated but a setting within a setting</a:t>
            </a:r>
          </a:p>
          <a:p>
            <a:pPr>
              <a:buFont typeface="Wingdings" pitchFamily="2" charset="2"/>
              <a:buChar char="§"/>
            </a:pPr>
            <a:r>
              <a:rPr lang="en-US" sz="3000" b="1" dirty="0" smtClean="0"/>
              <a:t>Crime: </a:t>
            </a:r>
            <a:r>
              <a:rPr lang="en-US" sz="3000" dirty="0"/>
              <a:t>A</a:t>
            </a:r>
            <a:r>
              <a:rPr lang="en-US" sz="3000" dirty="0" smtClean="0"/>
              <a:t> murder has already been committed but what is the crime?</a:t>
            </a:r>
          </a:p>
          <a:p>
            <a:pPr>
              <a:buFont typeface="Wingdings" pitchFamily="2" charset="2"/>
              <a:buChar char="§"/>
            </a:pPr>
            <a:r>
              <a:rPr lang="en-US" sz="3000" b="1" dirty="0" smtClean="0"/>
              <a:t>Closure: </a:t>
            </a:r>
            <a:r>
              <a:rPr lang="en-US" sz="3000" dirty="0" smtClean="0"/>
              <a:t>Does occur but there is no justice</a:t>
            </a:r>
            <a:endParaRPr lang="en-US" sz="3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228600" y="990600"/>
            <a:ext cx="4724400" cy="5562600"/>
          </a:xfrm>
        </p:spPr>
        <p:txBody>
          <a:bodyPr>
            <a:normAutofit fontScale="85000" lnSpcReduction="10000"/>
          </a:bodyPr>
          <a:lstStyle/>
          <a:p>
            <a:pPr>
              <a:buFont typeface="Wingdings" pitchFamily="2" charset="2"/>
              <a:buChar char="§"/>
            </a:pPr>
            <a:r>
              <a:rPr lang="en-AU" sz="2600" b="1" dirty="0" smtClean="0"/>
              <a:t>Wish fulfilment</a:t>
            </a:r>
            <a:r>
              <a:rPr lang="en-AU" sz="2600" b="1" dirty="0" smtClean="0"/>
              <a:t>:</a:t>
            </a:r>
            <a:r>
              <a:rPr lang="en-AU" sz="2600" dirty="0" smtClean="0"/>
              <a:t> </a:t>
            </a:r>
            <a:r>
              <a:rPr lang="en-AU" sz="2600" dirty="0" smtClean="0"/>
              <a:t>Stoppard playfully exposes the dangers of pursuing our deepest desires and wishes. Birdboot considers it his right to seduce young actresses. Moon’s envy and desire to be the main theatre critic are exaggerated in the play, </a:t>
            </a:r>
            <a:r>
              <a:rPr lang="en-AU" sz="2600" i="1" dirty="0" smtClean="0"/>
              <a:t>“Sometimes I dream that I killed him.”  </a:t>
            </a:r>
            <a:r>
              <a:rPr lang="en-AU" sz="2600" dirty="0" smtClean="0"/>
              <a:t>Ironically his desires are ruthlessly pursued by his third stinger Puckeridge who realises his ambitions through murder: </a:t>
            </a:r>
            <a:r>
              <a:rPr lang="en-AU" sz="2600" i="1" dirty="0" smtClean="0"/>
              <a:t>“Puckeridge…you cunning bastard.”</a:t>
            </a:r>
          </a:p>
          <a:p>
            <a:pPr>
              <a:buFont typeface="Wingdings" pitchFamily="2" charset="2"/>
              <a:buChar char="§"/>
            </a:pPr>
            <a:r>
              <a:rPr lang="en-AU" sz="2600" b="1" dirty="0" smtClean="0"/>
              <a:t>Hypocrisy:</a:t>
            </a:r>
            <a:r>
              <a:rPr lang="en-AU" sz="2600" i="1" dirty="0" smtClean="0"/>
              <a:t> </a:t>
            </a:r>
            <a:r>
              <a:rPr lang="en-AU" sz="2600" dirty="0" smtClean="0"/>
              <a:t>Birdboot justifies his affairs with the actresses, and boasts about his ability to launch the career of an actress</a:t>
            </a:r>
          </a:p>
          <a:p>
            <a:pPr>
              <a:buFontTx/>
              <a:buNone/>
            </a:pPr>
            <a:endParaRPr lang="en-AU" sz="2800" dirty="0" smtClean="0"/>
          </a:p>
          <a:p>
            <a:pPr>
              <a:buFontTx/>
              <a:buNone/>
            </a:pPr>
            <a:endParaRPr lang="en-AU" sz="2800" dirty="0" smtClean="0"/>
          </a:p>
          <a:p>
            <a:pPr>
              <a:buFont typeface="Wingdings" pitchFamily="2" charset="2"/>
              <a:buChar char="§"/>
            </a:pPr>
            <a:endParaRPr lang="en-US" sz="3000" i="1" dirty="0" smtClean="0"/>
          </a:p>
        </p:txBody>
      </p:sp>
      <p:sp>
        <p:nvSpPr>
          <p:cNvPr id="8" name="Title 1"/>
          <p:cNvSpPr>
            <a:spLocks noGrp="1"/>
          </p:cNvSpPr>
          <p:nvPr>
            <p:ph type="title"/>
          </p:nvPr>
        </p:nvSpPr>
        <p:spPr>
          <a:xfrm>
            <a:off x="228600" y="152400"/>
            <a:ext cx="4724400" cy="685800"/>
          </a:xfrm>
          <a:solidFill>
            <a:srgbClr val="3F2811"/>
          </a:solidFill>
          <a:ln>
            <a:solidFill>
              <a:schemeClr val="tx1"/>
            </a:solidFill>
          </a:ln>
        </p:spPr>
        <p:txBody>
          <a:bodyPr>
            <a:normAutofit fontScale="90000"/>
          </a:bodyPr>
          <a:lstStyle/>
          <a:p>
            <a:pPr>
              <a:defRPr/>
            </a:pPr>
            <a:r>
              <a:rPr lang="en-US" sz="4800" b="1" dirty="0" smtClean="0">
                <a:solidFill>
                  <a:schemeClr val="bg1"/>
                </a:solidFill>
              </a:rPr>
              <a:t>Ideas</a:t>
            </a:r>
          </a:p>
        </p:txBody>
      </p:sp>
      <p:pic>
        <p:nvPicPr>
          <p:cNvPr id="10" name="Picture 9" descr="cover_hour_1702.jpg"/>
          <p:cNvPicPr>
            <a:picLocks noChangeAspect="1"/>
          </p:cNvPicPr>
          <p:nvPr/>
        </p:nvPicPr>
        <p:blipFill>
          <a:blip r:embed="rId3" cstate="print"/>
          <a:stretch>
            <a:fillRect/>
          </a:stretch>
        </p:blipFill>
        <p:spPr>
          <a:xfrm>
            <a:off x="5105400" y="0"/>
            <a:ext cx="40386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343400" cy="868362"/>
          </a:xfrm>
          <a:gradFill>
            <a:gsLst>
              <a:gs pos="0">
                <a:schemeClr val="accent5">
                  <a:lumMod val="60000"/>
                  <a:lumOff val="40000"/>
                </a:schemeClr>
              </a:gs>
              <a:gs pos="50000">
                <a:schemeClr val="accent3">
                  <a:lumMod val="60000"/>
                  <a:lumOff val="40000"/>
                </a:schemeClr>
              </a:gs>
              <a:gs pos="100000">
                <a:schemeClr val="accent1">
                  <a:tint val="23500"/>
                  <a:satMod val="160000"/>
                </a:schemeClr>
              </a:gs>
            </a:gsLst>
            <a:lin ang="5400000" scaled="0"/>
          </a:gradFill>
          <a:ln>
            <a:solidFill>
              <a:schemeClr val="tx1"/>
            </a:solidFill>
          </a:ln>
        </p:spPr>
        <p:txBody>
          <a:bodyPr/>
          <a:lstStyle/>
          <a:p>
            <a:r>
              <a:rPr lang="en-US" b="1" dirty="0" smtClean="0"/>
              <a:t>The Approach</a:t>
            </a:r>
            <a:endParaRPr lang="en-US" b="1" dirty="0"/>
          </a:p>
        </p:txBody>
      </p:sp>
      <p:sp>
        <p:nvSpPr>
          <p:cNvPr id="3" name="Content Placeholder 2"/>
          <p:cNvSpPr>
            <a:spLocks noGrp="1"/>
          </p:cNvSpPr>
          <p:nvPr>
            <p:ph sz="half" idx="1"/>
          </p:nvPr>
        </p:nvSpPr>
        <p:spPr/>
        <p:txBody>
          <a:bodyPr>
            <a:normAutofit/>
          </a:bodyPr>
          <a:lstStyle/>
          <a:p>
            <a:pPr>
              <a:buFont typeface="Wingdings" pitchFamily="2" charset="2"/>
              <a:buChar char="§"/>
            </a:pPr>
            <a:endParaRPr lang="en-US" dirty="0"/>
          </a:p>
          <a:p>
            <a:endParaRPr lang="en-US" dirty="0"/>
          </a:p>
        </p:txBody>
      </p:sp>
      <p:sp>
        <p:nvSpPr>
          <p:cNvPr id="5" name="Content Placeholder 4"/>
          <p:cNvSpPr>
            <a:spLocks noGrp="1"/>
          </p:cNvSpPr>
          <p:nvPr>
            <p:ph sz="half" idx="2"/>
          </p:nvPr>
        </p:nvSpPr>
        <p:spPr>
          <a:xfrm>
            <a:off x="304800" y="1295400"/>
            <a:ext cx="4267200" cy="5181600"/>
          </a:xfrm>
        </p:spPr>
        <p:txBody>
          <a:bodyPr>
            <a:noAutofit/>
          </a:bodyPr>
          <a:lstStyle/>
          <a:p>
            <a:pPr>
              <a:buFont typeface="Wingdings" pitchFamily="2" charset="2"/>
              <a:buChar char="§"/>
            </a:pPr>
            <a:r>
              <a:rPr lang="en-US" sz="2500" i="1" dirty="0" smtClean="0"/>
              <a:t>‘How crime writing has </a:t>
            </a:r>
            <a:r>
              <a:rPr lang="en-US" sz="2500" b="1" i="1" dirty="0" smtClean="0"/>
              <a:t>evolved by extending, reimagining and challenging </a:t>
            </a:r>
            <a:r>
              <a:rPr lang="en-US" sz="2500" i="1" dirty="0" smtClean="0"/>
              <a:t>the conventions of the traditional detective story’</a:t>
            </a:r>
          </a:p>
          <a:p>
            <a:pPr>
              <a:buFont typeface="Wingdings" pitchFamily="2" charset="2"/>
              <a:buChar char="§"/>
            </a:pPr>
            <a:r>
              <a:rPr lang="en-US" sz="2500" i="1" dirty="0" smtClean="0"/>
              <a:t>‘The </a:t>
            </a:r>
            <a:r>
              <a:rPr lang="en-US" sz="2500" b="1" i="1" dirty="0" smtClean="0"/>
              <a:t>crime</a:t>
            </a:r>
            <a:r>
              <a:rPr lang="en-US" sz="2500" i="1" dirty="0" smtClean="0"/>
              <a:t> and the </a:t>
            </a:r>
            <a:r>
              <a:rPr lang="en-US" sz="2500" b="1" i="1" dirty="0" smtClean="0"/>
              <a:t>investigation</a:t>
            </a:r>
            <a:r>
              <a:rPr lang="en-US" sz="2500" i="1" dirty="0" smtClean="0"/>
              <a:t>’</a:t>
            </a:r>
          </a:p>
          <a:p>
            <a:pPr>
              <a:buFont typeface="Wingdings" pitchFamily="2" charset="2"/>
              <a:buChar char="§"/>
            </a:pPr>
            <a:r>
              <a:rPr lang="en-US" sz="2500" dirty="0" smtClean="0"/>
              <a:t>The medium, form, conventions, plot devices, setting, characters and ideas</a:t>
            </a:r>
            <a:endParaRPr lang="en-US" sz="2500" i="1" dirty="0" smtClean="0"/>
          </a:p>
          <a:p>
            <a:pPr>
              <a:buFont typeface="Wingdings" pitchFamily="2" charset="2"/>
              <a:buChar char="§"/>
            </a:pPr>
            <a:r>
              <a:rPr lang="en-US" sz="2500" dirty="0" smtClean="0"/>
              <a:t>The craft and artistry of writing</a:t>
            </a:r>
          </a:p>
        </p:txBody>
      </p:sp>
      <p:pic>
        <p:nvPicPr>
          <p:cNvPr id="15362" name="Picture 2" descr="http://www.zanaducomics.com/08dcaugust04/JLA-Cv104.jpg"/>
          <p:cNvPicPr>
            <a:picLocks noChangeAspect="1" noChangeArrowheads="1"/>
          </p:cNvPicPr>
          <p:nvPr/>
        </p:nvPicPr>
        <p:blipFill>
          <a:blip r:embed="rId2" cstate="print"/>
          <a:srcRect/>
          <a:stretch>
            <a:fillRect/>
          </a:stretch>
        </p:blipFill>
        <p:spPr bwMode="auto">
          <a:xfrm>
            <a:off x="4716162" y="0"/>
            <a:ext cx="4427838"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28600" y="990600"/>
            <a:ext cx="4495800" cy="5562600"/>
          </a:xfrm>
        </p:spPr>
        <p:txBody>
          <a:bodyPr>
            <a:normAutofit fontScale="77500" lnSpcReduction="20000"/>
          </a:bodyPr>
          <a:lstStyle/>
          <a:p>
            <a:pPr>
              <a:lnSpc>
                <a:spcPct val="120000"/>
              </a:lnSpc>
              <a:spcBef>
                <a:spcPts val="0"/>
              </a:spcBef>
              <a:buFont typeface="Wingdings" pitchFamily="2" charset="2"/>
              <a:buChar char="§"/>
            </a:pPr>
            <a:r>
              <a:rPr lang="en-US" sz="2800" b="1" dirty="0" smtClean="0"/>
              <a:t>Communication:</a:t>
            </a:r>
            <a:r>
              <a:rPr lang="en-US" sz="2800" dirty="0" smtClean="0"/>
              <a:t> The critics in the play talk but they do not communicate. Their egocentric, asinine comments are hollow and meaningless. The </a:t>
            </a:r>
            <a:r>
              <a:rPr lang="en-US" sz="2800" dirty="0" smtClean="0"/>
              <a:t>Absurdist banter </a:t>
            </a:r>
            <a:r>
              <a:rPr lang="en-US" sz="2800" dirty="0" smtClean="0"/>
              <a:t>of the characters on stage is equally spurious and superficial. </a:t>
            </a:r>
            <a:endParaRPr lang="en-AU" sz="2800" b="1" dirty="0" smtClean="0"/>
          </a:p>
          <a:p>
            <a:pPr>
              <a:lnSpc>
                <a:spcPct val="120000"/>
              </a:lnSpc>
              <a:spcBef>
                <a:spcPts val="0"/>
              </a:spcBef>
              <a:buFont typeface="Wingdings" pitchFamily="2" charset="2"/>
              <a:buChar char="§"/>
            </a:pPr>
            <a:r>
              <a:rPr lang="en-US" sz="2800" b="1" dirty="0" smtClean="0"/>
              <a:t>Integrity and Honesty:</a:t>
            </a:r>
            <a:r>
              <a:rPr lang="en-US" sz="2800" dirty="0" smtClean="0"/>
              <a:t> Neither the characters or the critics reveal integrity. </a:t>
            </a:r>
            <a:endParaRPr lang="en-AU" sz="2800" b="1" dirty="0" smtClean="0"/>
          </a:p>
          <a:p>
            <a:pPr>
              <a:lnSpc>
                <a:spcPct val="120000"/>
              </a:lnSpc>
              <a:spcBef>
                <a:spcPts val="0"/>
              </a:spcBef>
              <a:buFont typeface="Wingdings" pitchFamily="2" charset="2"/>
              <a:buChar char="§"/>
            </a:pPr>
            <a:r>
              <a:rPr lang="en-US" sz="2800" b="1" dirty="0" smtClean="0"/>
              <a:t>Truth and Honesty:</a:t>
            </a:r>
            <a:r>
              <a:rPr lang="en-US" sz="2800" dirty="0" smtClean="0"/>
              <a:t> Stoppard’s later plays are political and focused on exposing the absence of truth in society. In this play, Stoppard satirises reality and truth. </a:t>
            </a:r>
            <a:endParaRPr lang="en-AU" sz="2800" b="1" dirty="0" smtClean="0"/>
          </a:p>
          <a:p>
            <a:pPr>
              <a:buFontTx/>
              <a:buNone/>
            </a:pPr>
            <a:endParaRPr lang="en-AU" sz="2800" dirty="0" smtClean="0"/>
          </a:p>
          <a:p>
            <a:pPr>
              <a:buFontTx/>
              <a:buNone/>
            </a:pPr>
            <a:endParaRPr lang="en-AU" sz="2800" dirty="0" smtClean="0"/>
          </a:p>
          <a:p>
            <a:pPr>
              <a:buFont typeface="Wingdings" pitchFamily="2" charset="2"/>
              <a:buChar char="§"/>
            </a:pPr>
            <a:endParaRPr lang="en-US" sz="3000" i="1" dirty="0" smtClean="0"/>
          </a:p>
        </p:txBody>
      </p:sp>
      <p:sp>
        <p:nvSpPr>
          <p:cNvPr id="8" name="Title 1"/>
          <p:cNvSpPr>
            <a:spLocks noGrp="1"/>
          </p:cNvSpPr>
          <p:nvPr>
            <p:ph type="title"/>
          </p:nvPr>
        </p:nvSpPr>
        <p:spPr>
          <a:xfrm>
            <a:off x="381000" y="152400"/>
            <a:ext cx="4343400" cy="685800"/>
          </a:xfrm>
          <a:solidFill>
            <a:srgbClr val="3F2811"/>
          </a:solidFill>
          <a:ln>
            <a:solidFill>
              <a:schemeClr val="tx1"/>
            </a:solidFill>
          </a:ln>
        </p:spPr>
        <p:txBody>
          <a:bodyPr>
            <a:normAutofit fontScale="90000"/>
          </a:bodyPr>
          <a:lstStyle/>
          <a:p>
            <a:pPr>
              <a:defRPr/>
            </a:pPr>
            <a:r>
              <a:rPr lang="en-US" sz="4800" b="1" dirty="0" smtClean="0">
                <a:solidFill>
                  <a:schemeClr val="bg1"/>
                </a:solidFill>
              </a:rPr>
              <a:t>Values</a:t>
            </a:r>
          </a:p>
        </p:txBody>
      </p:sp>
      <p:pic>
        <p:nvPicPr>
          <p:cNvPr id="9" name="Picture 8" descr="HoundDeadBodyDigCam4.jpg"/>
          <p:cNvPicPr>
            <a:picLocks noChangeAspect="1"/>
          </p:cNvPicPr>
          <p:nvPr/>
        </p:nvPicPr>
        <p:blipFill>
          <a:blip r:embed="rId3" cstate="print"/>
          <a:stretch>
            <a:fillRect/>
          </a:stretch>
        </p:blipFill>
        <p:spPr>
          <a:xfrm>
            <a:off x="4876800" y="0"/>
            <a:ext cx="42672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04800" y="1295400"/>
            <a:ext cx="4343400" cy="5257800"/>
          </a:xfrm>
        </p:spPr>
        <p:txBody>
          <a:bodyPr>
            <a:normAutofit fontScale="85000" lnSpcReduction="10000"/>
          </a:bodyPr>
          <a:lstStyle/>
          <a:p>
            <a:pPr>
              <a:buFont typeface="Wingdings" pitchFamily="2" charset="2"/>
              <a:buChar char="§"/>
            </a:pPr>
            <a:r>
              <a:rPr lang="en-AU" sz="3100" dirty="0" smtClean="0"/>
              <a:t>Entertaining, melodramatic parody of the popular and very familiar British cosy. </a:t>
            </a:r>
          </a:p>
          <a:p>
            <a:pPr>
              <a:buFont typeface="Wingdings" pitchFamily="2" charset="2"/>
              <a:buChar char="§"/>
            </a:pPr>
            <a:r>
              <a:rPr lang="en-AU" sz="3100" i="1" dirty="0" smtClean="0"/>
              <a:t>“Parody is repetition, but repetition that includes difference. It is imitation with critical ironic distance, whose irony can cut both ways”</a:t>
            </a:r>
            <a:r>
              <a:rPr lang="en-AU" sz="3100" dirty="0" smtClean="0"/>
              <a:t> (Linda Hutcheon).</a:t>
            </a:r>
          </a:p>
          <a:p>
            <a:pPr>
              <a:buFont typeface="Wingdings" pitchFamily="2" charset="2"/>
              <a:buChar char="§"/>
            </a:pPr>
            <a:r>
              <a:rPr lang="en-AU" sz="3100" dirty="0" smtClean="0"/>
              <a:t>Refinement of the genre enables writers like Stoppard to play with the conventions</a:t>
            </a:r>
            <a:endParaRPr lang="en-US" sz="3100" dirty="0" smtClean="0"/>
          </a:p>
        </p:txBody>
      </p:sp>
      <p:sp>
        <p:nvSpPr>
          <p:cNvPr id="8" name="Title 1"/>
          <p:cNvSpPr>
            <a:spLocks noGrp="1"/>
          </p:cNvSpPr>
          <p:nvPr>
            <p:ph type="title"/>
          </p:nvPr>
        </p:nvSpPr>
        <p:spPr>
          <a:xfrm>
            <a:off x="304800" y="274638"/>
            <a:ext cx="4267200" cy="868362"/>
          </a:xfrm>
          <a:solidFill>
            <a:srgbClr val="3F2811"/>
          </a:solidFill>
          <a:ln>
            <a:solidFill>
              <a:schemeClr val="tx1"/>
            </a:solidFill>
          </a:ln>
        </p:spPr>
        <p:txBody>
          <a:bodyPr>
            <a:noAutofit/>
          </a:bodyPr>
          <a:lstStyle/>
          <a:p>
            <a:pPr>
              <a:defRPr/>
            </a:pPr>
            <a:r>
              <a:rPr lang="en-US" sz="5400" b="1" dirty="0" smtClean="0">
                <a:solidFill>
                  <a:schemeClr val="bg1"/>
                </a:solidFill>
              </a:rPr>
              <a:t>Craft</a:t>
            </a:r>
          </a:p>
        </p:txBody>
      </p:sp>
      <p:pic>
        <p:nvPicPr>
          <p:cNvPr id="10" name="Picture 9" descr="b5p3z76v.jpg"/>
          <p:cNvPicPr>
            <a:picLocks noChangeAspect="1"/>
          </p:cNvPicPr>
          <p:nvPr/>
        </p:nvPicPr>
        <p:blipFill>
          <a:blip r:embed="rId3" cstate="print"/>
          <a:stretch>
            <a:fillRect/>
          </a:stretch>
        </p:blipFill>
        <p:spPr>
          <a:xfrm>
            <a:off x="4800600" y="0"/>
            <a:ext cx="4343400" cy="3807714"/>
          </a:xfrm>
          <a:prstGeom prst="rect">
            <a:avLst/>
          </a:prstGeom>
        </p:spPr>
      </p:pic>
      <p:pic>
        <p:nvPicPr>
          <p:cNvPr id="11" name="Picture 10" descr="BBnMoon.jpg"/>
          <p:cNvPicPr>
            <a:picLocks noChangeAspect="1"/>
          </p:cNvPicPr>
          <p:nvPr/>
        </p:nvPicPr>
        <p:blipFill>
          <a:blip r:embed="rId4" cstate="print"/>
          <a:stretch>
            <a:fillRect/>
          </a:stretch>
        </p:blipFill>
        <p:spPr>
          <a:xfrm>
            <a:off x="4806462" y="3810000"/>
            <a:ext cx="4337538" cy="304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304800" y="1295400"/>
            <a:ext cx="4267200" cy="5257800"/>
          </a:xfrm>
        </p:spPr>
        <p:txBody>
          <a:bodyPr>
            <a:noAutofit/>
          </a:bodyPr>
          <a:lstStyle/>
          <a:p>
            <a:pPr>
              <a:buFont typeface="Wingdings" pitchFamily="2" charset="2"/>
              <a:buChar char="§"/>
            </a:pPr>
            <a:r>
              <a:rPr lang="en-AU" sz="2700" dirty="0" smtClean="0"/>
              <a:t>Employs the stock features of melodrama: slapstick humour, hyperbole, stereotypical characters and double entendre to effectively mock the conventions of the cosy</a:t>
            </a:r>
          </a:p>
          <a:p>
            <a:pPr>
              <a:buFont typeface="Wingdings" pitchFamily="2" charset="2"/>
              <a:buChar char="§"/>
            </a:pPr>
            <a:r>
              <a:rPr lang="en-AU" sz="2700" dirty="0" smtClean="0"/>
              <a:t>Play within a play and the mirror - </a:t>
            </a:r>
            <a:r>
              <a:rPr lang="en-AU" sz="2700" i="1" dirty="0" smtClean="0"/>
              <a:t>“Dislocation of an audience’s assumptions is an important part of what I like to write.”</a:t>
            </a:r>
            <a:endParaRPr lang="en-US" sz="2700" i="1" dirty="0" smtClean="0"/>
          </a:p>
        </p:txBody>
      </p:sp>
      <p:sp>
        <p:nvSpPr>
          <p:cNvPr id="8" name="Title 1"/>
          <p:cNvSpPr>
            <a:spLocks noGrp="1"/>
          </p:cNvSpPr>
          <p:nvPr>
            <p:ph type="title"/>
          </p:nvPr>
        </p:nvSpPr>
        <p:spPr>
          <a:xfrm>
            <a:off x="381000" y="274638"/>
            <a:ext cx="4114800" cy="868362"/>
          </a:xfrm>
          <a:solidFill>
            <a:srgbClr val="3F2811"/>
          </a:solidFill>
          <a:ln>
            <a:solidFill>
              <a:schemeClr val="tx1"/>
            </a:solidFill>
          </a:ln>
        </p:spPr>
        <p:txBody>
          <a:bodyPr>
            <a:noAutofit/>
          </a:bodyPr>
          <a:lstStyle/>
          <a:p>
            <a:pPr>
              <a:defRPr/>
            </a:pPr>
            <a:r>
              <a:rPr lang="en-US" sz="5400" b="1" dirty="0" smtClean="0">
                <a:solidFill>
                  <a:schemeClr val="bg1"/>
                </a:solidFill>
              </a:rPr>
              <a:t>The Craft</a:t>
            </a:r>
          </a:p>
        </p:txBody>
      </p:sp>
      <p:pic>
        <p:nvPicPr>
          <p:cNvPr id="9" name="Picture 8" descr="b5p3z76v.jpg"/>
          <p:cNvPicPr>
            <a:picLocks noChangeAspect="1"/>
          </p:cNvPicPr>
          <p:nvPr/>
        </p:nvPicPr>
        <p:blipFill>
          <a:blip r:embed="rId3" cstate="print"/>
          <a:stretch>
            <a:fillRect/>
          </a:stretch>
        </p:blipFill>
        <p:spPr>
          <a:xfrm>
            <a:off x="4800600" y="0"/>
            <a:ext cx="4343400" cy="3807714"/>
          </a:xfrm>
          <a:prstGeom prst="rect">
            <a:avLst/>
          </a:prstGeom>
        </p:spPr>
      </p:pic>
      <p:pic>
        <p:nvPicPr>
          <p:cNvPr id="10" name="Picture 9" descr="BBnMoon.jpg"/>
          <p:cNvPicPr>
            <a:picLocks noChangeAspect="1"/>
          </p:cNvPicPr>
          <p:nvPr/>
        </p:nvPicPr>
        <p:blipFill>
          <a:blip r:embed="rId4" cstate="print"/>
          <a:stretch>
            <a:fillRect/>
          </a:stretch>
        </p:blipFill>
        <p:spPr>
          <a:xfrm>
            <a:off x="4806462" y="3810000"/>
            <a:ext cx="4337538" cy="304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304800" y="274638"/>
            <a:ext cx="6324600" cy="868362"/>
          </a:xfrm>
          <a:solidFill>
            <a:schemeClr val="tx1"/>
          </a:solidFill>
          <a:ln>
            <a:solidFill>
              <a:schemeClr val="tx1"/>
            </a:solidFill>
          </a:ln>
        </p:spPr>
        <p:txBody>
          <a:bodyPr/>
          <a:lstStyle/>
          <a:p>
            <a:pPr eaLnBrk="1" hangingPunct="1">
              <a:defRPr/>
            </a:pPr>
            <a:r>
              <a:rPr lang="en-US" sz="3100" b="1" i="1" dirty="0" smtClean="0">
                <a:solidFill>
                  <a:schemeClr val="bg1"/>
                </a:solidFill>
              </a:rPr>
              <a:t>The Real Inspector Hound - </a:t>
            </a:r>
            <a:r>
              <a:rPr lang="en-US" sz="3100" b="1" dirty="0" smtClean="0">
                <a:solidFill>
                  <a:schemeClr val="bg1"/>
                </a:solidFill>
              </a:rPr>
              <a:t>Thesis</a:t>
            </a:r>
          </a:p>
        </p:txBody>
      </p:sp>
      <p:sp>
        <p:nvSpPr>
          <p:cNvPr id="37891" name="Rectangle 3"/>
          <p:cNvSpPr>
            <a:spLocks noGrp="1" noChangeArrowheads="1"/>
          </p:cNvSpPr>
          <p:nvPr>
            <p:ph type="body" idx="1"/>
          </p:nvPr>
        </p:nvSpPr>
        <p:spPr>
          <a:xfrm>
            <a:off x="304800" y="1219200"/>
            <a:ext cx="6324600" cy="5410200"/>
          </a:xfrm>
          <a:solidFill>
            <a:schemeClr val="bg1"/>
          </a:solidFill>
        </p:spPr>
        <p:txBody>
          <a:bodyPr>
            <a:normAutofit fontScale="92500"/>
          </a:bodyPr>
          <a:lstStyle/>
          <a:p>
            <a:pPr algn="ctr" eaLnBrk="1" hangingPunct="1">
              <a:spcBef>
                <a:spcPts val="0"/>
              </a:spcBef>
              <a:buFontTx/>
              <a:buNone/>
            </a:pPr>
            <a:r>
              <a:rPr lang="en-US" b="1" i="1" dirty="0" smtClean="0">
                <a:solidFill>
                  <a:srgbClr val="3F2811"/>
                </a:solidFill>
              </a:rPr>
              <a:t>	Subversive texts challenge the dominant ideological discourse.</a:t>
            </a:r>
          </a:p>
          <a:p>
            <a:pPr algn="ctr" eaLnBrk="1" hangingPunct="1">
              <a:spcBef>
                <a:spcPts val="0"/>
              </a:spcBef>
              <a:buFontTx/>
              <a:buNone/>
            </a:pPr>
            <a:endParaRPr lang="en-US" sz="2800" b="1" i="1" dirty="0" smtClean="0">
              <a:solidFill>
                <a:srgbClr val="3F2811"/>
              </a:solidFill>
            </a:endParaRPr>
          </a:p>
          <a:p>
            <a:pPr>
              <a:spcBef>
                <a:spcPts val="0"/>
              </a:spcBef>
              <a:buFont typeface="Wingdings" pitchFamily="2" charset="2"/>
              <a:buChar char="§"/>
            </a:pPr>
            <a:r>
              <a:rPr lang="en-US" sz="2800" dirty="0" smtClean="0"/>
              <a:t>The play relies on the audience’s prior knowledge of a cosy: the isolated setting, the usual suspects, the red herrings; however, the parody challenges the audience’s assumptions about the genre.</a:t>
            </a:r>
          </a:p>
          <a:p>
            <a:pPr eaLnBrk="1" hangingPunct="1">
              <a:spcBef>
                <a:spcPts val="0"/>
              </a:spcBef>
              <a:buFont typeface="Wingdings" pitchFamily="2" charset="2"/>
              <a:buChar char="§"/>
            </a:pPr>
            <a:r>
              <a:rPr lang="en-AU" sz="2800" dirty="0" smtClean="0">
                <a:solidFill>
                  <a:srgbClr val="000000"/>
                </a:solidFill>
              </a:rPr>
              <a:t>The play is takes the very traditional cosy and hammers it with melodrama and slapstick humour; however, Stoppard fails to realise that the success of Christie’s play lies in its use of light-hearted parody. </a:t>
            </a:r>
            <a:endParaRPr lang="en-US" sz="2800" dirty="0" smtClean="0"/>
          </a:p>
        </p:txBody>
      </p:sp>
      <p:sp>
        <p:nvSpPr>
          <p:cNvPr id="37892"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37893"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37894" name="Picture 7" descr="rih5"/>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274638"/>
            <a:ext cx="5638800" cy="868362"/>
          </a:xfrm>
          <a:solidFill>
            <a:schemeClr val="accent3">
              <a:lumMod val="50000"/>
            </a:schemeClr>
          </a:solidFill>
          <a:ln>
            <a:solidFill>
              <a:schemeClr val="tx1"/>
            </a:solidFill>
          </a:ln>
        </p:spPr>
        <p:txBody>
          <a:bodyPr/>
          <a:lstStyle/>
          <a:p>
            <a:pPr eaLnBrk="1" hangingPunct="1">
              <a:defRPr/>
            </a:pPr>
            <a:r>
              <a:rPr lang="en-US" sz="3600" b="1" i="1" dirty="0" smtClean="0">
                <a:solidFill>
                  <a:schemeClr val="bg1"/>
                </a:solidFill>
              </a:rPr>
              <a:t>The Skull Beneath the Skin</a:t>
            </a:r>
          </a:p>
        </p:txBody>
      </p:sp>
      <p:sp>
        <p:nvSpPr>
          <p:cNvPr id="38915" name="Rectangle 3"/>
          <p:cNvSpPr>
            <a:spLocks noGrp="1" noChangeArrowheads="1"/>
          </p:cNvSpPr>
          <p:nvPr>
            <p:ph type="body" idx="1"/>
          </p:nvPr>
        </p:nvSpPr>
        <p:spPr>
          <a:xfrm>
            <a:off x="304800" y="1295400"/>
            <a:ext cx="5715000" cy="5410200"/>
          </a:xfrm>
        </p:spPr>
        <p:txBody>
          <a:bodyPr>
            <a:noAutofit/>
          </a:bodyPr>
          <a:lstStyle/>
          <a:p>
            <a:pPr marL="0" indent="0" eaLnBrk="1" hangingPunct="1">
              <a:spcBef>
                <a:spcPts val="0"/>
              </a:spcBef>
              <a:buFontTx/>
              <a:buNone/>
            </a:pPr>
            <a:r>
              <a:rPr lang="en-AU" sz="2200" i="1" dirty="0" smtClean="0">
                <a:solidFill>
                  <a:srgbClr val="000000"/>
                </a:solidFill>
              </a:rPr>
              <a:t>“I think that’s one of the attractions of the genre, that it does bring order out of disorder…It affirms the sanctity of life, however unpleasant that character may be, and it confirms our belief that we live in a moral and compassionate universe. And that we can have some justice, even if it is the imperfect justice of men” </a:t>
            </a:r>
            <a:r>
              <a:rPr lang="en-AU" sz="2200" dirty="0" smtClean="0">
                <a:solidFill>
                  <a:srgbClr val="000000"/>
                </a:solidFill>
              </a:rPr>
              <a:t>P.D. James.</a:t>
            </a:r>
          </a:p>
          <a:p>
            <a:pPr eaLnBrk="1" hangingPunct="1">
              <a:spcBef>
                <a:spcPts val="0"/>
              </a:spcBef>
              <a:buFont typeface="Wingdings" pitchFamily="2" charset="2"/>
              <a:buChar char="§"/>
            </a:pPr>
            <a:r>
              <a:rPr lang="en-AU" sz="2200" dirty="0">
                <a:solidFill>
                  <a:srgbClr val="000000"/>
                </a:solidFill>
              </a:rPr>
              <a:t>Y</a:t>
            </a:r>
            <a:r>
              <a:rPr lang="en-AU" sz="2200" dirty="0" smtClean="0">
                <a:solidFill>
                  <a:srgbClr val="000000"/>
                </a:solidFill>
              </a:rPr>
              <a:t>oung female private investigator who can be naïve and inept.</a:t>
            </a:r>
          </a:p>
          <a:p>
            <a:pPr eaLnBrk="1" hangingPunct="1">
              <a:spcBef>
                <a:spcPts val="0"/>
              </a:spcBef>
              <a:buFont typeface="Wingdings" pitchFamily="2" charset="2"/>
              <a:buChar char="§"/>
            </a:pPr>
            <a:r>
              <a:rPr lang="en-AU" sz="2200" dirty="0" smtClean="0">
                <a:solidFill>
                  <a:srgbClr val="000000"/>
                </a:solidFill>
              </a:rPr>
              <a:t>Draws on the cosy puzzle litters the pages of the novel with various clues and red herrings for the reader to discover the identity of the murderer before Cordelia solves the mystery. </a:t>
            </a:r>
          </a:p>
          <a:p>
            <a:pPr eaLnBrk="1" hangingPunct="1">
              <a:spcBef>
                <a:spcPts val="0"/>
              </a:spcBef>
              <a:buFont typeface="Wingdings" pitchFamily="2" charset="2"/>
              <a:buChar char="§"/>
            </a:pPr>
            <a:r>
              <a:rPr lang="en-AU" sz="2200" dirty="0" smtClean="0">
                <a:solidFill>
                  <a:srgbClr val="000000"/>
                </a:solidFill>
              </a:rPr>
              <a:t>Like Stoppard, James mocks the cosy's clichés and melodrama. </a:t>
            </a:r>
            <a:endParaRPr lang="en-US" sz="2200" dirty="0" smtClean="0"/>
          </a:p>
        </p:txBody>
      </p:sp>
      <p:sp>
        <p:nvSpPr>
          <p:cNvPr id="38916"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38917"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57346" name="Picture 2" descr="http://www.faber.co.uk/site-media/onix-images/thumbs/3685_jpg_280x450_q85.jpg"/>
          <p:cNvPicPr>
            <a:picLocks noChangeAspect="1" noChangeArrowheads="1"/>
          </p:cNvPicPr>
          <p:nvPr/>
        </p:nvPicPr>
        <p:blipFill>
          <a:blip r:embed="rId3" cstate="print"/>
          <a:srcRect/>
          <a:stretch>
            <a:fillRect/>
          </a:stretch>
        </p:blipFill>
        <p:spPr bwMode="auto">
          <a:xfrm>
            <a:off x="6221260" y="0"/>
            <a:ext cx="292274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274638"/>
            <a:ext cx="5257800" cy="944562"/>
          </a:xfrm>
          <a:solidFill>
            <a:srgbClr val="1F7F24"/>
          </a:solidFill>
          <a:ln>
            <a:solidFill>
              <a:schemeClr val="tx1"/>
            </a:solidFill>
          </a:ln>
        </p:spPr>
        <p:txBody>
          <a:bodyPr>
            <a:noAutofit/>
          </a:bodyPr>
          <a:lstStyle/>
          <a:p>
            <a:pPr eaLnBrk="1" hangingPunct="1">
              <a:defRPr/>
            </a:pPr>
            <a:r>
              <a:rPr lang="en-US" sz="6000" b="1" dirty="0" smtClean="0">
                <a:solidFill>
                  <a:schemeClr val="bg1"/>
                </a:solidFill>
              </a:rPr>
              <a:t>The Form</a:t>
            </a:r>
          </a:p>
        </p:txBody>
      </p:sp>
      <p:sp>
        <p:nvSpPr>
          <p:cNvPr id="39939" name="Rectangle 3"/>
          <p:cNvSpPr>
            <a:spLocks noGrp="1" noChangeArrowheads="1"/>
          </p:cNvSpPr>
          <p:nvPr>
            <p:ph type="body" idx="1"/>
          </p:nvPr>
        </p:nvSpPr>
        <p:spPr>
          <a:xfrm>
            <a:off x="304800" y="1371600"/>
            <a:ext cx="5334000" cy="5334000"/>
          </a:xfrm>
        </p:spPr>
        <p:txBody>
          <a:bodyPr>
            <a:normAutofit fontScale="92500"/>
          </a:bodyPr>
          <a:lstStyle/>
          <a:p>
            <a:pPr eaLnBrk="1" hangingPunct="1">
              <a:spcBef>
                <a:spcPts val="0"/>
              </a:spcBef>
              <a:buFont typeface="Wingdings" pitchFamily="2" charset="2"/>
              <a:buChar char="§"/>
            </a:pPr>
            <a:r>
              <a:rPr lang="en-US" sz="3700" dirty="0" smtClean="0"/>
              <a:t>P.D.James has created a hybrid crime fiction novel that blends the conventions of gothic horror and the cosy. </a:t>
            </a:r>
          </a:p>
          <a:p>
            <a:pPr eaLnBrk="1" hangingPunct="1">
              <a:spcBef>
                <a:spcPts val="0"/>
              </a:spcBef>
              <a:buFont typeface="Wingdings" pitchFamily="2" charset="2"/>
              <a:buChar char="§"/>
            </a:pPr>
            <a:r>
              <a:rPr lang="en-US" sz="3700" dirty="0" smtClean="0"/>
              <a:t>She metafictionally mocks the crime genre - </a:t>
            </a:r>
            <a:r>
              <a:rPr lang="en-AU" sz="3700" i="1" dirty="0" smtClean="0"/>
              <a:t>“It sounds like the chapter heading for one of those thirties snobbish thrillers” </a:t>
            </a:r>
          </a:p>
          <a:p>
            <a:pPr eaLnBrk="1" hangingPunct="1">
              <a:lnSpc>
                <a:spcPct val="80000"/>
              </a:lnSpc>
              <a:buFontTx/>
              <a:buNone/>
            </a:pPr>
            <a:endParaRPr lang="en-US" sz="2200" dirty="0" smtClean="0"/>
          </a:p>
        </p:txBody>
      </p:sp>
      <p:sp>
        <p:nvSpPr>
          <p:cNvPr id="39940"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39941"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1625_jpg_280x450_q85.jpg"/>
          <p:cNvPicPr>
            <a:picLocks noChangeAspect="1"/>
          </p:cNvPicPr>
          <p:nvPr/>
        </p:nvPicPr>
        <p:blipFill>
          <a:blip r:embed="rId3" cstate="print"/>
          <a:stretch>
            <a:fillRect/>
          </a:stretch>
        </p:blipFill>
        <p:spPr>
          <a:xfrm>
            <a:off x="5791200" y="0"/>
            <a:ext cx="3352800"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228600"/>
            <a:ext cx="4343400" cy="944562"/>
          </a:xfrm>
          <a:solidFill>
            <a:srgbClr val="3F2811"/>
          </a:solidFill>
          <a:ln>
            <a:solidFill>
              <a:schemeClr val="tx1"/>
            </a:solidFill>
          </a:ln>
        </p:spPr>
        <p:txBody>
          <a:bodyPr>
            <a:normAutofit/>
          </a:bodyPr>
          <a:lstStyle/>
          <a:p>
            <a:pPr eaLnBrk="1" hangingPunct="1">
              <a:defRPr/>
            </a:pPr>
            <a:r>
              <a:rPr lang="en-US" sz="4800" b="1" dirty="0" smtClean="0">
                <a:solidFill>
                  <a:schemeClr val="bg1"/>
                </a:solidFill>
              </a:rPr>
              <a:t>Writer</a:t>
            </a:r>
          </a:p>
        </p:txBody>
      </p:sp>
      <p:sp>
        <p:nvSpPr>
          <p:cNvPr id="40963" name="Rectangle 3"/>
          <p:cNvSpPr>
            <a:spLocks noGrp="1" noChangeArrowheads="1"/>
          </p:cNvSpPr>
          <p:nvPr>
            <p:ph type="body" idx="1"/>
          </p:nvPr>
        </p:nvSpPr>
        <p:spPr>
          <a:xfrm>
            <a:off x="228600" y="1371600"/>
            <a:ext cx="4495800" cy="5257800"/>
          </a:xfrm>
        </p:spPr>
        <p:txBody>
          <a:bodyPr>
            <a:normAutofit fontScale="70000" lnSpcReduction="20000"/>
          </a:bodyPr>
          <a:lstStyle/>
          <a:p>
            <a:pPr>
              <a:lnSpc>
                <a:spcPct val="120000"/>
              </a:lnSpc>
              <a:spcBef>
                <a:spcPts val="0"/>
              </a:spcBef>
              <a:buFont typeface="Wingdings" pitchFamily="2" charset="2"/>
              <a:buChar char="§"/>
            </a:pPr>
            <a:r>
              <a:rPr lang="en-AU" sz="3300" dirty="0" smtClean="0"/>
              <a:t>Context of the early 1980’s when the individual was becoming more important than the community and the family unit. </a:t>
            </a:r>
          </a:p>
          <a:p>
            <a:pPr eaLnBrk="1" hangingPunct="1">
              <a:lnSpc>
                <a:spcPct val="120000"/>
              </a:lnSpc>
              <a:spcBef>
                <a:spcPts val="0"/>
              </a:spcBef>
              <a:buFont typeface="Wingdings" pitchFamily="2" charset="2"/>
              <a:buChar char="§"/>
            </a:pPr>
            <a:r>
              <a:rPr lang="en-AU" sz="3300" dirty="0" smtClean="0"/>
              <a:t>P.D. James is attracted to the detective story by </a:t>
            </a:r>
            <a:r>
              <a:rPr lang="en-AU" sz="3300" i="1" dirty="0" smtClean="0"/>
              <a:t>“the catharsis of carefully controlled terror, the bringing of order out of disorder, the reassurance that we live in a comprehensible and moral universe and that, although we may not achieve justice, we can at least achieve an explanation and a solution.”</a:t>
            </a:r>
          </a:p>
          <a:p>
            <a:pPr eaLnBrk="1" hangingPunct="1">
              <a:lnSpc>
                <a:spcPct val="80000"/>
              </a:lnSpc>
              <a:buFont typeface="Wingdings" pitchFamily="2" charset="2"/>
              <a:buChar char="§"/>
            </a:pPr>
            <a:endParaRPr lang="en-US" sz="1600" dirty="0" smtClean="0"/>
          </a:p>
        </p:txBody>
      </p:sp>
      <p:sp>
        <p:nvSpPr>
          <p:cNvPr id="40964"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0965"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53250" name="Picture 2" descr="http://2.bp.blogspot.com/_pSO5Oh1UJ1A/SgFa_k2Ab1I/AAAAAAAAIng/NqqbLPcCpog/s400/pd+james+ii.jpg"/>
          <p:cNvPicPr>
            <a:picLocks noChangeAspect="1" noChangeArrowheads="1"/>
          </p:cNvPicPr>
          <p:nvPr/>
        </p:nvPicPr>
        <p:blipFill>
          <a:blip r:embed="rId3" cstate="print"/>
          <a:srcRect/>
          <a:stretch>
            <a:fillRect/>
          </a:stretch>
        </p:blipFill>
        <p:spPr bwMode="auto">
          <a:xfrm>
            <a:off x="4876800" y="-1"/>
            <a:ext cx="4267200" cy="685800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152400"/>
            <a:ext cx="4038600" cy="792162"/>
          </a:xfrm>
          <a:solidFill>
            <a:schemeClr val="tx1"/>
          </a:solidFill>
          <a:ln>
            <a:solidFill>
              <a:schemeClr val="tx1"/>
            </a:solidFill>
          </a:ln>
        </p:spPr>
        <p:txBody>
          <a:bodyPr>
            <a:normAutofit/>
          </a:bodyPr>
          <a:lstStyle/>
          <a:p>
            <a:pPr eaLnBrk="1" hangingPunct="1">
              <a:defRPr/>
            </a:pPr>
            <a:r>
              <a:rPr lang="en-US" b="1" dirty="0" smtClean="0">
                <a:solidFill>
                  <a:schemeClr val="bg1"/>
                </a:solidFill>
              </a:rPr>
              <a:t>The Detective</a:t>
            </a:r>
          </a:p>
        </p:txBody>
      </p:sp>
      <p:sp>
        <p:nvSpPr>
          <p:cNvPr id="43011" name="Rectangle 3"/>
          <p:cNvSpPr>
            <a:spLocks noGrp="1" noChangeArrowheads="1"/>
          </p:cNvSpPr>
          <p:nvPr>
            <p:ph type="body" idx="1"/>
          </p:nvPr>
        </p:nvSpPr>
        <p:spPr>
          <a:xfrm>
            <a:off x="228600" y="1143000"/>
            <a:ext cx="4191000" cy="5486400"/>
          </a:xfrm>
        </p:spPr>
        <p:txBody>
          <a:bodyPr>
            <a:noAutofit/>
          </a:bodyPr>
          <a:lstStyle/>
          <a:p>
            <a:pPr eaLnBrk="1" hangingPunct="1">
              <a:lnSpc>
                <a:spcPct val="120000"/>
              </a:lnSpc>
              <a:spcBef>
                <a:spcPts val="0"/>
              </a:spcBef>
              <a:buFont typeface="Wingdings" pitchFamily="2" charset="2"/>
              <a:buChar char="§"/>
            </a:pPr>
            <a:r>
              <a:rPr lang="en-AU" sz="2000" dirty="0" smtClean="0"/>
              <a:t>P.D. James has crafted an appealing, inexperienced and vulnerable detective in Cordelia Gray - </a:t>
            </a:r>
            <a:r>
              <a:rPr lang="en-AU" sz="2000" i="1" dirty="0" smtClean="0"/>
              <a:t>“How sweet she was, with that gentle, self-contained dignity” </a:t>
            </a:r>
          </a:p>
          <a:p>
            <a:pPr eaLnBrk="1" hangingPunct="1">
              <a:lnSpc>
                <a:spcPct val="120000"/>
              </a:lnSpc>
              <a:spcBef>
                <a:spcPts val="0"/>
              </a:spcBef>
              <a:buFont typeface="Wingdings" pitchFamily="2" charset="2"/>
              <a:buChar char="§"/>
            </a:pPr>
            <a:r>
              <a:rPr lang="en-AU" sz="2000" dirty="0" smtClean="0"/>
              <a:t>She is alone like Anil and Jeff with an uneasy past – she was placed in foster care by her Marxist father - </a:t>
            </a:r>
            <a:r>
              <a:rPr lang="en-AU" sz="2000" i="1" dirty="0" smtClean="0"/>
              <a:t>“She guarded her privacy” </a:t>
            </a:r>
          </a:p>
          <a:p>
            <a:pPr eaLnBrk="1" hangingPunct="1">
              <a:lnSpc>
                <a:spcPct val="120000"/>
              </a:lnSpc>
              <a:spcBef>
                <a:spcPts val="0"/>
              </a:spcBef>
              <a:buFont typeface="Wingdings" pitchFamily="2" charset="2"/>
              <a:buChar char="§"/>
            </a:pPr>
            <a:r>
              <a:rPr lang="en-AU" sz="2000" dirty="0" smtClean="0"/>
              <a:t>Her innocence and strong sense of justice and integrity mark her as an outsider in a corrupt and tainted world - </a:t>
            </a:r>
            <a:r>
              <a:rPr lang="en-AU" sz="2000" i="1" dirty="0" smtClean="0"/>
              <a:t>‘‘I can’t believe that a human being could be so evil.”</a:t>
            </a:r>
            <a:endParaRPr lang="en-US" sz="2000" dirty="0" smtClean="0"/>
          </a:p>
        </p:txBody>
      </p:sp>
      <p:sp>
        <p:nvSpPr>
          <p:cNvPr id="43012"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3013"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49154" name="Picture 2" descr="http://www.readingdetectives.org/mt/mt-static/support/assets_c/2009/09/Cordelia-thumb-176x175-104.gif"/>
          <p:cNvPicPr>
            <a:picLocks noChangeAspect="1" noChangeArrowheads="1"/>
          </p:cNvPicPr>
          <p:nvPr/>
        </p:nvPicPr>
        <p:blipFill>
          <a:blip r:embed="rId3" cstate="print"/>
          <a:srcRect/>
          <a:stretch>
            <a:fillRect/>
          </a:stretch>
        </p:blipFill>
        <p:spPr bwMode="auto">
          <a:xfrm>
            <a:off x="4572000" y="-1"/>
            <a:ext cx="4572000" cy="6858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183356"/>
            <a:ext cx="4572000" cy="807244"/>
          </a:xfrm>
          <a:solidFill>
            <a:schemeClr val="tx1"/>
          </a:solidFill>
          <a:ln>
            <a:solidFill>
              <a:schemeClr val="tx1"/>
            </a:solidFill>
          </a:ln>
        </p:spPr>
        <p:txBody>
          <a:bodyPr>
            <a:noAutofit/>
          </a:bodyPr>
          <a:lstStyle/>
          <a:p>
            <a:pPr eaLnBrk="1" hangingPunct="1">
              <a:defRPr/>
            </a:pPr>
            <a:r>
              <a:rPr lang="en-US" sz="5400" b="1" dirty="0" smtClean="0">
                <a:solidFill>
                  <a:schemeClr val="bg1"/>
                </a:solidFill>
              </a:rPr>
              <a:t>Ideas</a:t>
            </a:r>
          </a:p>
        </p:txBody>
      </p:sp>
      <p:sp>
        <p:nvSpPr>
          <p:cNvPr id="44035" name="Rectangle 3"/>
          <p:cNvSpPr>
            <a:spLocks noGrp="1" noChangeArrowheads="1"/>
          </p:cNvSpPr>
          <p:nvPr>
            <p:ph type="body" idx="1"/>
          </p:nvPr>
        </p:nvSpPr>
        <p:spPr>
          <a:xfrm>
            <a:off x="304800" y="1143000"/>
            <a:ext cx="4648200" cy="5562600"/>
          </a:xfrm>
        </p:spPr>
        <p:txBody>
          <a:bodyPr>
            <a:normAutofit fontScale="55000" lnSpcReduction="20000"/>
          </a:bodyPr>
          <a:lstStyle/>
          <a:p>
            <a:pPr eaLnBrk="1" hangingPunct="1">
              <a:lnSpc>
                <a:spcPct val="120000"/>
              </a:lnSpc>
              <a:spcBef>
                <a:spcPts val="0"/>
              </a:spcBef>
              <a:buFont typeface="Wingdings" pitchFamily="2" charset="2"/>
              <a:buChar char="§"/>
            </a:pPr>
            <a:r>
              <a:rPr lang="en-AU" sz="3600" b="1" dirty="0" smtClean="0"/>
              <a:t>Evil: </a:t>
            </a:r>
            <a:r>
              <a:rPr lang="en-AU" sz="3600" dirty="0" smtClean="0"/>
              <a:t>Cordelia is shocked by the</a:t>
            </a:r>
            <a:r>
              <a:rPr lang="en-AU" sz="3600" b="1" dirty="0" smtClean="0"/>
              <a:t> </a:t>
            </a:r>
            <a:r>
              <a:rPr lang="en-AU" sz="3600" dirty="0" smtClean="0"/>
              <a:t>dark side of humanity that is capable of so much evil: </a:t>
            </a:r>
          </a:p>
          <a:p>
            <a:pPr eaLnBrk="1" hangingPunct="1">
              <a:lnSpc>
                <a:spcPct val="120000"/>
              </a:lnSpc>
              <a:spcBef>
                <a:spcPts val="0"/>
              </a:spcBef>
              <a:buFont typeface="Wingdings" pitchFamily="2" charset="2"/>
              <a:buChar char="§"/>
            </a:pPr>
            <a:r>
              <a:rPr lang="en-AU" sz="3600" b="1" dirty="0" smtClean="0"/>
              <a:t>Egocentricity:</a:t>
            </a:r>
            <a:r>
              <a:rPr lang="en-AU" sz="3600" dirty="0" smtClean="0"/>
              <a:t> Clarissa’s selfishness and cruelty shocks Cordelia who finds it difficult to work as her private investigator - </a:t>
            </a:r>
            <a:r>
              <a:rPr lang="en-AU" sz="3600" i="1" dirty="0" smtClean="0"/>
              <a:t>“Clarissa doesn’t understand about guilt</a:t>
            </a:r>
            <a:r>
              <a:rPr lang="en-AU" sz="3600" dirty="0" smtClean="0"/>
              <a:t>”</a:t>
            </a:r>
            <a:r>
              <a:rPr lang="en-AU" sz="3600" i="1" dirty="0" smtClean="0"/>
              <a:t> </a:t>
            </a:r>
          </a:p>
          <a:p>
            <a:pPr eaLnBrk="1" hangingPunct="1">
              <a:lnSpc>
                <a:spcPct val="120000"/>
              </a:lnSpc>
              <a:spcBef>
                <a:spcPts val="0"/>
              </a:spcBef>
              <a:buFont typeface="Wingdings" pitchFamily="2" charset="2"/>
              <a:buChar char="§"/>
            </a:pPr>
            <a:r>
              <a:rPr lang="en-AU" sz="3600" b="1" dirty="0" smtClean="0"/>
              <a:t>Fear of Death:</a:t>
            </a:r>
            <a:r>
              <a:rPr lang="en-AU" sz="3600" dirty="0" smtClean="0"/>
              <a:t> The title signifies our mortality and our fear of death. Clarissa continually focuses on dying, Ivo is dying from cancer, and Gorringe morbidly satisfies his fascination by surrounding himself with artefacts of death – </a:t>
            </a:r>
            <a:r>
              <a:rPr lang="en-AU" sz="3600" i="1" dirty="0" smtClean="0"/>
              <a:t>“There never was a time when I didn’t see the skull beneath the skin.” </a:t>
            </a:r>
          </a:p>
          <a:p>
            <a:pPr eaLnBrk="1" hangingPunct="1">
              <a:lnSpc>
                <a:spcPct val="80000"/>
              </a:lnSpc>
              <a:buFont typeface="Wingdings" pitchFamily="2" charset="2"/>
              <a:buChar char="§"/>
            </a:pPr>
            <a:endParaRPr lang="en-AU" sz="2800" dirty="0" smtClean="0"/>
          </a:p>
          <a:p>
            <a:pPr eaLnBrk="1" hangingPunct="1">
              <a:lnSpc>
                <a:spcPct val="80000"/>
              </a:lnSpc>
              <a:buFont typeface="Wingdings" pitchFamily="2" charset="2"/>
              <a:buChar char="§"/>
            </a:pPr>
            <a:endParaRPr lang="en-US" sz="1600" dirty="0" smtClean="0"/>
          </a:p>
        </p:txBody>
      </p:sp>
      <p:sp>
        <p:nvSpPr>
          <p:cNvPr id="44036"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4037"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21-Damien-HIRST-The-skull-beneath-the-skin--from-New-Religion--2005.jpg"/>
          <p:cNvPicPr>
            <a:picLocks noChangeAspect="1"/>
          </p:cNvPicPr>
          <p:nvPr/>
        </p:nvPicPr>
        <p:blipFill>
          <a:blip r:embed="rId3" cstate="print"/>
          <a:stretch>
            <a:fillRect/>
          </a:stretch>
        </p:blipFill>
        <p:spPr>
          <a:xfrm>
            <a:off x="5105400" y="0"/>
            <a:ext cx="4038600" cy="6858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81000" y="228600"/>
            <a:ext cx="4419600" cy="838200"/>
          </a:xfrm>
          <a:solidFill>
            <a:srgbClr val="3F2811"/>
          </a:solidFill>
          <a:ln>
            <a:solidFill>
              <a:schemeClr val="tx1"/>
            </a:solidFill>
          </a:ln>
        </p:spPr>
        <p:txBody>
          <a:bodyPr>
            <a:noAutofit/>
          </a:bodyPr>
          <a:lstStyle/>
          <a:p>
            <a:pPr eaLnBrk="1" hangingPunct="1">
              <a:defRPr/>
            </a:pPr>
            <a:r>
              <a:rPr lang="en-US" sz="5400" b="1" dirty="0" smtClean="0">
                <a:solidFill>
                  <a:schemeClr val="bg1"/>
                </a:solidFill>
              </a:rPr>
              <a:t>Values</a:t>
            </a:r>
          </a:p>
        </p:txBody>
      </p:sp>
      <p:sp>
        <p:nvSpPr>
          <p:cNvPr id="45059" name="Rectangle 3"/>
          <p:cNvSpPr>
            <a:spLocks noGrp="1" noChangeArrowheads="1"/>
          </p:cNvSpPr>
          <p:nvPr>
            <p:ph type="body" idx="1"/>
          </p:nvPr>
        </p:nvSpPr>
        <p:spPr>
          <a:xfrm>
            <a:off x="304800" y="1219200"/>
            <a:ext cx="4419600" cy="5410200"/>
          </a:xfrm>
        </p:spPr>
        <p:txBody>
          <a:bodyPr>
            <a:normAutofit fontScale="77500" lnSpcReduction="20000"/>
          </a:bodyPr>
          <a:lstStyle/>
          <a:p>
            <a:pPr eaLnBrk="1" hangingPunct="1">
              <a:lnSpc>
                <a:spcPct val="110000"/>
              </a:lnSpc>
              <a:spcBef>
                <a:spcPts val="0"/>
              </a:spcBef>
              <a:buFont typeface="Wingdings" pitchFamily="2" charset="2"/>
              <a:buChar char="§"/>
            </a:pPr>
            <a:r>
              <a:rPr lang="en-AU" sz="2900" b="1" dirty="0" smtClean="0"/>
              <a:t>Justice: </a:t>
            </a:r>
            <a:r>
              <a:rPr lang="en-AU" sz="2900" dirty="0" smtClean="0"/>
              <a:t>James asserts that murder is never justifiable; however, Ambrose is not brought to justice: </a:t>
            </a:r>
            <a:r>
              <a:rPr lang="en-AU" sz="2900" i="1" dirty="0" smtClean="0"/>
              <a:t>“It affirms the sanctity of life, however unpleasant that character may be, and it confirms our belief that we live in a moral and compassionate universe. And that we can have some justice, even if it is the imperfect justice of men” </a:t>
            </a:r>
          </a:p>
          <a:p>
            <a:pPr eaLnBrk="1" hangingPunct="1">
              <a:lnSpc>
                <a:spcPct val="110000"/>
              </a:lnSpc>
              <a:spcBef>
                <a:spcPts val="0"/>
              </a:spcBef>
              <a:buFont typeface="Wingdings" pitchFamily="2" charset="2"/>
              <a:buChar char="§"/>
            </a:pPr>
            <a:r>
              <a:rPr lang="en-US" sz="2900" b="1" dirty="0" smtClean="0"/>
              <a:t>Altruism: </a:t>
            </a:r>
            <a:r>
              <a:rPr lang="en-US" sz="2900" dirty="0" smtClean="0"/>
              <a:t>Despite running a struggling agency she continues to employ misfit characters.  Her unselfishness is juxtaposed with Clarissa’s egocentric, uncaring attitude and behaviour.</a:t>
            </a:r>
            <a:endParaRPr lang="en-AU" sz="2900" dirty="0" smtClean="0"/>
          </a:p>
          <a:p>
            <a:pPr eaLnBrk="1" hangingPunct="1">
              <a:lnSpc>
                <a:spcPct val="80000"/>
              </a:lnSpc>
              <a:buFontTx/>
              <a:buNone/>
            </a:pPr>
            <a:endParaRPr lang="en-AU" sz="2400" i="1" dirty="0" smtClean="0"/>
          </a:p>
        </p:txBody>
      </p:sp>
      <p:sp>
        <p:nvSpPr>
          <p:cNvPr id="45060"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5061"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45058" name="Picture 2" descr="http://thebsreport.files.wordpress.com/2009/08/justice_bz_detail.jpg"/>
          <p:cNvPicPr>
            <a:picLocks noChangeAspect="1" noChangeArrowheads="1"/>
          </p:cNvPicPr>
          <p:nvPr/>
        </p:nvPicPr>
        <p:blipFill>
          <a:blip r:embed="rId3" cstate="print"/>
          <a:srcRect/>
          <a:stretch>
            <a:fillRect/>
          </a:stretch>
        </p:blipFill>
        <p:spPr bwMode="auto">
          <a:xfrm>
            <a:off x="4974590" y="0"/>
            <a:ext cx="416941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4038600" cy="868362"/>
          </a:xfrm>
          <a:gradFill>
            <a:gsLst>
              <a:gs pos="0">
                <a:schemeClr val="accent5">
                  <a:lumMod val="60000"/>
                  <a:lumOff val="40000"/>
                </a:schemeClr>
              </a:gs>
              <a:gs pos="50000">
                <a:schemeClr val="accent3">
                  <a:lumMod val="60000"/>
                  <a:lumOff val="40000"/>
                </a:schemeClr>
              </a:gs>
              <a:gs pos="100000">
                <a:schemeClr val="accent1">
                  <a:tint val="23500"/>
                  <a:satMod val="160000"/>
                </a:schemeClr>
              </a:gs>
            </a:gsLst>
            <a:lin ang="5400000" scaled="0"/>
          </a:gradFill>
          <a:ln>
            <a:solidFill>
              <a:schemeClr val="tx1"/>
            </a:solidFill>
          </a:ln>
        </p:spPr>
        <p:txBody>
          <a:bodyPr/>
          <a:lstStyle/>
          <a:p>
            <a:r>
              <a:rPr lang="en-US" b="1" dirty="0" smtClean="0"/>
              <a:t>The Approach</a:t>
            </a:r>
            <a:endParaRPr lang="en-US" b="1" dirty="0"/>
          </a:p>
        </p:txBody>
      </p:sp>
      <p:sp>
        <p:nvSpPr>
          <p:cNvPr id="3" name="Content Placeholder 2"/>
          <p:cNvSpPr>
            <a:spLocks noGrp="1"/>
          </p:cNvSpPr>
          <p:nvPr>
            <p:ph idx="1"/>
          </p:nvPr>
        </p:nvSpPr>
        <p:spPr>
          <a:xfrm>
            <a:off x="304800" y="1295400"/>
            <a:ext cx="4114800" cy="5334000"/>
          </a:xfrm>
        </p:spPr>
        <p:txBody>
          <a:bodyPr>
            <a:normAutofit fontScale="92500" lnSpcReduction="20000"/>
          </a:bodyPr>
          <a:lstStyle/>
          <a:p>
            <a:pPr>
              <a:buFont typeface="Wingdings" pitchFamily="2" charset="2"/>
              <a:buChar char="§"/>
            </a:pPr>
            <a:r>
              <a:rPr lang="en-US" sz="2600" i="1" dirty="0" smtClean="0"/>
              <a:t>‘account </a:t>
            </a:r>
            <a:r>
              <a:rPr lang="en-US" sz="2600" i="1" dirty="0"/>
              <a:t>for the </a:t>
            </a:r>
            <a:r>
              <a:rPr lang="en-US" sz="2600" b="1" i="1" dirty="0"/>
              <a:t>increasing popularity</a:t>
            </a:r>
            <a:r>
              <a:rPr lang="en-US" sz="2600" i="1" dirty="0"/>
              <a:t> of </a:t>
            </a:r>
            <a:r>
              <a:rPr lang="en-US" sz="2600" b="1" i="1" dirty="0"/>
              <a:t>different forms </a:t>
            </a:r>
            <a:r>
              <a:rPr lang="en-US" sz="2600" i="1" dirty="0"/>
              <a:t>of crime writing while the traditional detective stories continue to </a:t>
            </a:r>
            <a:r>
              <a:rPr lang="en-US" sz="2600" b="1" i="1" dirty="0"/>
              <a:t>retain their </a:t>
            </a:r>
            <a:r>
              <a:rPr lang="en-US" sz="2600" b="1" i="1" dirty="0" smtClean="0"/>
              <a:t>appeal</a:t>
            </a:r>
            <a:r>
              <a:rPr lang="en-US" sz="2600" i="1" dirty="0" smtClean="0"/>
              <a:t>’</a:t>
            </a:r>
          </a:p>
          <a:p>
            <a:pPr>
              <a:buFont typeface="Wingdings" pitchFamily="2" charset="2"/>
              <a:buChar char="§"/>
            </a:pPr>
            <a:r>
              <a:rPr lang="en-US" dirty="0" smtClean="0"/>
              <a:t>Mystery and mayhem</a:t>
            </a:r>
          </a:p>
          <a:p>
            <a:pPr>
              <a:buFont typeface="Wingdings" pitchFamily="2" charset="2"/>
              <a:buChar char="§"/>
            </a:pPr>
            <a:r>
              <a:rPr lang="en-US" dirty="0" smtClean="0"/>
              <a:t>Chaos and order</a:t>
            </a:r>
          </a:p>
          <a:p>
            <a:pPr>
              <a:buFont typeface="Wingdings" pitchFamily="2" charset="2"/>
              <a:buChar char="§"/>
            </a:pPr>
            <a:r>
              <a:rPr lang="en-US" dirty="0" smtClean="0"/>
              <a:t>Diversity of crime</a:t>
            </a:r>
          </a:p>
          <a:p>
            <a:pPr>
              <a:buFont typeface="Wingdings" pitchFamily="2" charset="2"/>
              <a:buChar char="§"/>
            </a:pPr>
            <a:r>
              <a:rPr lang="en-US" dirty="0" smtClean="0"/>
              <a:t>Mediums of production</a:t>
            </a:r>
          </a:p>
          <a:p>
            <a:pPr>
              <a:buFont typeface="Wingdings" pitchFamily="2" charset="2"/>
              <a:buChar char="§"/>
            </a:pPr>
            <a:r>
              <a:rPr lang="en-US" dirty="0" smtClean="0"/>
              <a:t>Vulnerability and mortality</a:t>
            </a:r>
          </a:p>
          <a:p>
            <a:pPr>
              <a:buFont typeface="Wingdings" pitchFamily="2" charset="2"/>
              <a:buChar char="§"/>
            </a:pPr>
            <a:r>
              <a:rPr lang="en-US" dirty="0" smtClean="0"/>
              <a:t>Exposure</a:t>
            </a:r>
          </a:p>
          <a:p>
            <a:pPr>
              <a:buFont typeface="Wingdings" pitchFamily="2" charset="2"/>
              <a:buChar char="§"/>
            </a:pPr>
            <a:endParaRPr lang="en-US" dirty="0"/>
          </a:p>
        </p:txBody>
      </p:sp>
      <p:pic>
        <p:nvPicPr>
          <p:cNvPr id="4" name="Picture 3" descr="p_big_2934.jpg"/>
          <p:cNvPicPr>
            <a:picLocks noChangeAspect="1"/>
          </p:cNvPicPr>
          <p:nvPr/>
        </p:nvPicPr>
        <p:blipFill>
          <a:blip r:embed="rId2" cstate="print"/>
          <a:stretch>
            <a:fillRect/>
          </a:stretch>
        </p:blipFill>
        <p:spPr>
          <a:xfrm>
            <a:off x="4572000" y="0"/>
            <a:ext cx="4572000" cy="3810000"/>
          </a:xfrm>
          <a:prstGeom prst="rect">
            <a:avLst/>
          </a:prstGeom>
        </p:spPr>
      </p:pic>
      <p:pic>
        <p:nvPicPr>
          <p:cNvPr id="5" name="Picture 4" descr="Sherlock%20Holmes%20character%20posters%20of%20Robert%20Downey%20Jr%20as%20Sherlock%20and%20Jude%20Law%20and%20Watson.jpg"/>
          <p:cNvPicPr>
            <a:picLocks noChangeAspect="1"/>
          </p:cNvPicPr>
          <p:nvPr/>
        </p:nvPicPr>
        <p:blipFill>
          <a:blip r:embed="rId3" cstate="print"/>
          <a:stretch>
            <a:fillRect/>
          </a:stretch>
        </p:blipFill>
        <p:spPr>
          <a:xfrm>
            <a:off x="4572000" y="3810000"/>
            <a:ext cx="4572000" cy="304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228600"/>
            <a:ext cx="5791200" cy="944562"/>
          </a:xfrm>
          <a:solidFill>
            <a:schemeClr val="accent3">
              <a:lumMod val="50000"/>
            </a:schemeClr>
          </a:solidFill>
          <a:ln>
            <a:solidFill>
              <a:schemeClr val="tx1"/>
            </a:solidFill>
          </a:ln>
        </p:spPr>
        <p:txBody>
          <a:bodyPr>
            <a:noAutofit/>
          </a:bodyPr>
          <a:lstStyle/>
          <a:p>
            <a:pPr eaLnBrk="1" hangingPunct="1">
              <a:defRPr/>
            </a:pPr>
            <a:r>
              <a:rPr lang="en-US" sz="6000" b="1" dirty="0" smtClean="0">
                <a:solidFill>
                  <a:schemeClr val="bg1"/>
                </a:solidFill>
              </a:rPr>
              <a:t>Craft</a:t>
            </a:r>
          </a:p>
        </p:txBody>
      </p:sp>
      <p:sp>
        <p:nvSpPr>
          <p:cNvPr id="41987" name="Rectangle 3"/>
          <p:cNvSpPr>
            <a:spLocks noGrp="1" noChangeArrowheads="1"/>
          </p:cNvSpPr>
          <p:nvPr>
            <p:ph type="body" idx="1"/>
          </p:nvPr>
        </p:nvSpPr>
        <p:spPr>
          <a:xfrm>
            <a:off x="304800" y="1295400"/>
            <a:ext cx="5943600" cy="5334000"/>
          </a:xfrm>
        </p:spPr>
        <p:txBody>
          <a:bodyPr>
            <a:normAutofit fontScale="85000" lnSpcReduction="10000"/>
          </a:bodyPr>
          <a:lstStyle/>
          <a:p>
            <a:pPr eaLnBrk="1" hangingPunct="1">
              <a:lnSpc>
                <a:spcPct val="110000"/>
              </a:lnSpc>
              <a:spcBef>
                <a:spcPts val="0"/>
              </a:spcBef>
              <a:buFont typeface="Wingdings" pitchFamily="2" charset="2"/>
              <a:buChar char="§"/>
            </a:pPr>
            <a:r>
              <a:rPr lang="en-AU" sz="2700" dirty="0" smtClean="0"/>
              <a:t>The isolated setting with the Victorian mansion that has gothic features marries the two genres in this hybrid text – </a:t>
            </a:r>
            <a:r>
              <a:rPr lang="en-AU" sz="2700" i="1" dirty="0" smtClean="0"/>
              <a:t>“Setting, important in any work of fiction …It establishes atmosphere, influences plot and character and enhances the horror of murder, sometimes by contrast between the beauty and outward peace of the scene and the turbulence of human emotions.”</a:t>
            </a:r>
          </a:p>
          <a:p>
            <a:pPr eaLnBrk="1" hangingPunct="1">
              <a:lnSpc>
                <a:spcPct val="110000"/>
              </a:lnSpc>
              <a:spcBef>
                <a:spcPts val="0"/>
              </a:spcBef>
              <a:buFont typeface="Wingdings" pitchFamily="2" charset="2"/>
              <a:buChar char="§"/>
            </a:pPr>
            <a:r>
              <a:rPr lang="en-AU" sz="2700" dirty="0" smtClean="0"/>
              <a:t>Characters are very deliberately drawn with detail - </a:t>
            </a:r>
            <a:r>
              <a:rPr lang="en-AU" sz="2700" i="1" dirty="0" smtClean="0"/>
              <a:t>“The characters should be real human beings, each of whom comes alive for the reader, not pasteboard people to be knocked down in the final chapter."</a:t>
            </a:r>
          </a:p>
          <a:p>
            <a:pPr eaLnBrk="1" hangingPunct="1">
              <a:lnSpc>
                <a:spcPct val="80000"/>
              </a:lnSpc>
              <a:buFont typeface="Wingdings" pitchFamily="2" charset="2"/>
              <a:buChar char="§"/>
            </a:pPr>
            <a:endParaRPr lang="en-AU" sz="2800" dirty="0" smtClean="0"/>
          </a:p>
          <a:p>
            <a:pPr eaLnBrk="1" hangingPunct="1">
              <a:lnSpc>
                <a:spcPct val="80000"/>
              </a:lnSpc>
              <a:buFont typeface="Wingdings" pitchFamily="2" charset="2"/>
              <a:buChar char="§"/>
            </a:pPr>
            <a:endParaRPr lang="en-AU" sz="2800" dirty="0" smtClean="0"/>
          </a:p>
          <a:p>
            <a:pPr eaLnBrk="1" hangingPunct="1">
              <a:lnSpc>
                <a:spcPct val="80000"/>
              </a:lnSpc>
              <a:buFont typeface="Wingdings" pitchFamily="2" charset="2"/>
              <a:buChar char="§"/>
            </a:pPr>
            <a:endParaRPr lang="en-US" sz="1600" dirty="0" smtClean="0"/>
          </a:p>
        </p:txBody>
      </p:sp>
      <p:sp>
        <p:nvSpPr>
          <p:cNvPr id="41988"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1989"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3685_jpg_280x450_q85.jpg"/>
          <p:cNvPicPr>
            <a:picLocks noChangeAspect="1"/>
          </p:cNvPicPr>
          <p:nvPr/>
        </p:nvPicPr>
        <p:blipFill>
          <a:blip r:embed="rId3" cstate="print"/>
          <a:stretch>
            <a:fillRect/>
          </a:stretch>
        </p:blipFill>
        <p:spPr>
          <a:xfrm>
            <a:off x="6477000" y="0"/>
            <a:ext cx="2667000"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274638"/>
            <a:ext cx="5791200" cy="944562"/>
          </a:xfrm>
          <a:solidFill>
            <a:schemeClr val="accent3">
              <a:lumMod val="50000"/>
            </a:schemeClr>
          </a:solidFill>
          <a:ln>
            <a:solidFill>
              <a:schemeClr val="tx1"/>
            </a:solidFill>
          </a:ln>
        </p:spPr>
        <p:txBody>
          <a:bodyPr/>
          <a:lstStyle/>
          <a:p>
            <a:pPr eaLnBrk="1" hangingPunct="1">
              <a:defRPr/>
            </a:pPr>
            <a:r>
              <a:rPr lang="en-US" sz="3000" b="1" i="1" dirty="0" smtClean="0">
                <a:solidFill>
                  <a:schemeClr val="bg1"/>
                </a:solidFill>
              </a:rPr>
              <a:t>The Skull Beneath the Skin - </a:t>
            </a:r>
            <a:r>
              <a:rPr lang="en-US" sz="3000" b="1" dirty="0" smtClean="0">
                <a:solidFill>
                  <a:schemeClr val="bg1"/>
                </a:solidFill>
              </a:rPr>
              <a:t>Thesis</a:t>
            </a:r>
          </a:p>
        </p:txBody>
      </p:sp>
      <p:sp>
        <p:nvSpPr>
          <p:cNvPr id="2" name="Rectangle 3"/>
          <p:cNvSpPr>
            <a:spLocks noGrp="1" noChangeArrowheads="1"/>
          </p:cNvSpPr>
          <p:nvPr>
            <p:ph type="body" idx="1"/>
          </p:nvPr>
        </p:nvSpPr>
        <p:spPr>
          <a:xfrm>
            <a:off x="228600" y="1371600"/>
            <a:ext cx="6019800" cy="5257800"/>
          </a:xfrm>
        </p:spPr>
        <p:txBody>
          <a:bodyPr/>
          <a:lstStyle/>
          <a:p>
            <a:pPr algn="ctr" eaLnBrk="1" hangingPunct="1">
              <a:lnSpc>
                <a:spcPct val="80000"/>
              </a:lnSpc>
              <a:buFontTx/>
              <a:buNone/>
            </a:pPr>
            <a:r>
              <a:rPr lang="en-US" sz="1800" i="1" dirty="0" smtClean="0"/>
              <a:t>	</a:t>
            </a:r>
            <a:r>
              <a:rPr lang="en-US" sz="2400" b="1" i="1" dirty="0" smtClean="0">
                <a:solidFill>
                  <a:srgbClr val="3F2811"/>
                </a:solidFill>
              </a:rPr>
              <a:t>The continued popularity of the crime writing has been assured by the emergence of subversions.</a:t>
            </a:r>
          </a:p>
          <a:p>
            <a:pPr eaLnBrk="1" hangingPunct="1">
              <a:lnSpc>
                <a:spcPct val="80000"/>
              </a:lnSpc>
              <a:buFont typeface="Wingdings" pitchFamily="2" charset="2"/>
              <a:buChar char="§"/>
            </a:pPr>
            <a:r>
              <a:rPr lang="en-AU" sz="2300" i="1" dirty="0" smtClean="0">
                <a:solidFill>
                  <a:srgbClr val="000000"/>
                </a:solidFill>
              </a:rPr>
              <a:t>“I've tried to use the well-worn conventions of the mystery and subvert them, stretch them, use them to say something true about my characters, about men and women and the society in which they live” </a:t>
            </a:r>
            <a:r>
              <a:rPr lang="en-AU" sz="2300" dirty="0" smtClean="0">
                <a:solidFill>
                  <a:srgbClr val="000000"/>
                </a:solidFill>
              </a:rPr>
              <a:t>P.D. James.</a:t>
            </a:r>
          </a:p>
          <a:p>
            <a:pPr eaLnBrk="1" hangingPunct="1">
              <a:lnSpc>
                <a:spcPct val="80000"/>
              </a:lnSpc>
              <a:buFont typeface="Wingdings" pitchFamily="2" charset="2"/>
              <a:buChar char="§"/>
            </a:pPr>
            <a:r>
              <a:rPr lang="en-AU" sz="2300" dirty="0" smtClean="0">
                <a:solidFill>
                  <a:srgbClr val="000000"/>
                </a:solidFill>
              </a:rPr>
              <a:t>The detective Cordelia Gray has an uneasy past and she lacks the intellectual capacity of the traditional cosy detective.</a:t>
            </a:r>
          </a:p>
          <a:p>
            <a:pPr eaLnBrk="1" hangingPunct="1">
              <a:lnSpc>
                <a:spcPct val="80000"/>
              </a:lnSpc>
              <a:buFont typeface="Wingdings" pitchFamily="2" charset="2"/>
              <a:buChar char="§"/>
            </a:pPr>
            <a:r>
              <a:rPr lang="en-US" altLang="zh-CN" sz="2300" dirty="0" smtClean="0">
                <a:solidFill>
                  <a:srgbClr val="000000"/>
                </a:solidFill>
                <a:ea typeface="宋体" pitchFamily="2" charset="-122"/>
              </a:rPr>
              <a:t>The</a:t>
            </a:r>
            <a:r>
              <a:rPr lang="en-US" altLang="zh-CN" sz="2300" b="1" dirty="0" smtClean="0">
                <a:solidFill>
                  <a:srgbClr val="000000"/>
                </a:solidFill>
                <a:ea typeface="宋体" pitchFamily="2" charset="-122"/>
              </a:rPr>
              <a:t> </a:t>
            </a:r>
            <a:r>
              <a:rPr lang="en-US" altLang="zh-CN" sz="2300" dirty="0" smtClean="0">
                <a:solidFill>
                  <a:srgbClr val="000000"/>
                </a:solidFill>
                <a:ea typeface="宋体" pitchFamily="2" charset="-122"/>
              </a:rPr>
              <a:t>isolated setting at</a:t>
            </a:r>
            <a:r>
              <a:rPr lang="en-US" altLang="zh-CN" sz="2300" b="1" dirty="0" smtClean="0">
                <a:solidFill>
                  <a:srgbClr val="000000"/>
                </a:solidFill>
                <a:ea typeface="宋体" pitchFamily="2" charset="-122"/>
              </a:rPr>
              <a:t> </a:t>
            </a:r>
            <a:r>
              <a:rPr lang="en-US" altLang="zh-CN" sz="2300" dirty="0" smtClean="0">
                <a:solidFill>
                  <a:srgbClr val="000000"/>
                </a:solidFill>
                <a:ea typeface="宋体" pitchFamily="2" charset="-122"/>
              </a:rPr>
              <a:t>Sir Ambrose Gorringe's Victorian castle is a convention of the cozy but the blending of the cozy with the gothic genre is a subversion: </a:t>
            </a:r>
            <a:r>
              <a:rPr lang="en-US" altLang="zh-CN" sz="2300" i="1" dirty="0" smtClean="0">
                <a:solidFill>
                  <a:srgbClr val="000000"/>
                </a:solidFill>
                <a:ea typeface="宋体" pitchFamily="2" charset="-122"/>
              </a:rPr>
              <a:t>“It stood on the edge of the sea, almost as if it had risen from the waves, a castle of rose-red brick</a:t>
            </a:r>
            <a:r>
              <a:rPr lang="en-US" altLang="zh-CN" sz="2300" dirty="0" smtClean="0">
                <a:solidFill>
                  <a:srgbClr val="000000"/>
                </a:solidFill>
                <a:ea typeface="宋体" pitchFamily="2" charset="-122"/>
              </a:rPr>
              <a:t>…” (p. 69). </a:t>
            </a:r>
            <a:endParaRPr lang="en-AU" sz="2300" dirty="0" smtClean="0">
              <a:solidFill>
                <a:srgbClr val="000000"/>
              </a:solidFill>
            </a:endParaRPr>
          </a:p>
          <a:p>
            <a:pPr eaLnBrk="1" hangingPunct="1">
              <a:lnSpc>
                <a:spcPct val="80000"/>
              </a:lnSpc>
              <a:buFontTx/>
              <a:buNone/>
            </a:pPr>
            <a:endParaRPr lang="en-US" sz="1600" dirty="0" smtClean="0"/>
          </a:p>
        </p:txBody>
      </p:sp>
      <p:sp>
        <p:nvSpPr>
          <p:cNvPr id="46084"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6085"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3685_jpg_280x450_q85.jpg"/>
          <p:cNvPicPr>
            <a:picLocks noChangeAspect="1"/>
          </p:cNvPicPr>
          <p:nvPr/>
        </p:nvPicPr>
        <p:blipFill>
          <a:blip r:embed="rId3" cstate="print"/>
          <a:stretch>
            <a:fillRect/>
          </a:stretch>
        </p:blipFill>
        <p:spPr>
          <a:xfrm>
            <a:off x="6477000" y="0"/>
            <a:ext cx="2667000" cy="6858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228600" y="228600"/>
            <a:ext cx="6096000" cy="990600"/>
          </a:xfrm>
          <a:solidFill>
            <a:schemeClr val="accent3">
              <a:lumMod val="50000"/>
            </a:schemeClr>
          </a:solidFill>
          <a:ln>
            <a:solidFill>
              <a:schemeClr val="tx1"/>
            </a:solidFill>
          </a:ln>
        </p:spPr>
        <p:txBody>
          <a:bodyPr/>
          <a:lstStyle/>
          <a:p>
            <a:pPr eaLnBrk="1" hangingPunct="1">
              <a:defRPr/>
            </a:pPr>
            <a:r>
              <a:rPr lang="en-US" sz="3000" b="1" i="1" dirty="0" smtClean="0">
                <a:solidFill>
                  <a:schemeClr val="bg1"/>
                </a:solidFill>
              </a:rPr>
              <a:t>The Skull Beneath the Skin - </a:t>
            </a:r>
            <a:r>
              <a:rPr lang="en-US" sz="3000" b="1" dirty="0" smtClean="0">
                <a:solidFill>
                  <a:schemeClr val="bg1"/>
                </a:solidFill>
              </a:rPr>
              <a:t>Thesis</a:t>
            </a:r>
          </a:p>
        </p:txBody>
      </p:sp>
      <p:sp>
        <p:nvSpPr>
          <p:cNvPr id="47107" name="Rectangle 3"/>
          <p:cNvSpPr>
            <a:spLocks noGrp="1" noChangeArrowheads="1"/>
          </p:cNvSpPr>
          <p:nvPr>
            <p:ph type="body" idx="1"/>
          </p:nvPr>
        </p:nvSpPr>
        <p:spPr>
          <a:xfrm>
            <a:off x="304800" y="1371600"/>
            <a:ext cx="5943600" cy="5257800"/>
          </a:xfrm>
        </p:spPr>
        <p:txBody>
          <a:bodyPr>
            <a:normAutofit/>
          </a:bodyPr>
          <a:lstStyle/>
          <a:p>
            <a:pPr algn="ctr" eaLnBrk="1" hangingPunct="1">
              <a:buFontTx/>
              <a:buNone/>
            </a:pPr>
            <a:r>
              <a:rPr lang="en-US" sz="3000" i="1" dirty="0" smtClean="0"/>
              <a:t>	</a:t>
            </a:r>
            <a:r>
              <a:rPr lang="en-US" sz="3000" b="1" i="1" dirty="0" smtClean="0">
                <a:solidFill>
                  <a:srgbClr val="3F2811"/>
                </a:solidFill>
              </a:rPr>
              <a:t>The continued popularity of the genre has been assured by the emergence of subversions.</a:t>
            </a:r>
          </a:p>
          <a:p>
            <a:pPr eaLnBrk="1" hangingPunct="1">
              <a:buFont typeface="Wingdings" pitchFamily="2" charset="2"/>
              <a:buChar char="§"/>
            </a:pPr>
            <a:r>
              <a:rPr lang="en-US" sz="3000" dirty="0" smtClean="0"/>
              <a:t>Parody and self-reflexity: James mocks the cozy genre: </a:t>
            </a:r>
            <a:r>
              <a:rPr lang="en-US" altLang="zh-CN" sz="3000" dirty="0" smtClean="0">
                <a:solidFill>
                  <a:srgbClr val="000000"/>
                </a:solidFill>
                <a:ea typeface="宋体" pitchFamily="2" charset="-122"/>
              </a:rPr>
              <a:t>“We are all here together, the of us on this small and lonely island. And one of us is a murderer.” </a:t>
            </a:r>
            <a:r>
              <a:rPr lang="en-AU" sz="3000" dirty="0" smtClean="0">
                <a:solidFill>
                  <a:srgbClr val="000000"/>
                </a:solidFill>
              </a:rPr>
              <a:t>“Reviewing Agatha Christie at the Vaudeville is a poor preparation for the real thing.” </a:t>
            </a:r>
            <a:endParaRPr lang="en-US" sz="3000" dirty="0" smtClean="0"/>
          </a:p>
          <a:p>
            <a:pPr algn="ctr" eaLnBrk="1" hangingPunct="1">
              <a:buFontTx/>
              <a:buNone/>
            </a:pPr>
            <a:endParaRPr lang="en-US" sz="2800" dirty="0" smtClean="0"/>
          </a:p>
        </p:txBody>
      </p:sp>
      <p:sp>
        <p:nvSpPr>
          <p:cNvPr id="47108"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7109"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3685_jpg_280x450_q85.jpg"/>
          <p:cNvPicPr>
            <a:picLocks noChangeAspect="1"/>
          </p:cNvPicPr>
          <p:nvPr/>
        </p:nvPicPr>
        <p:blipFill>
          <a:blip r:embed="rId3" cstate="print"/>
          <a:stretch>
            <a:fillRect/>
          </a:stretch>
        </p:blipFill>
        <p:spPr>
          <a:xfrm>
            <a:off x="6477000" y="0"/>
            <a:ext cx="2667000" cy="6858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228600" y="274638"/>
            <a:ext cx="6172200" cy="868362"/>
          </a:xfrm>
          <a:solidFill>
            <a:schemeClr val="accent3">
              <a:lumMod val="50000"/>
            </a:schemeClr>
          </a:solidFill>
          <a:ln>
            <a:solidFill>
              <a:schemeClr val="tx1"/>
            </a:solidFill>
          </a:ln>
        </p:spPr>
        <p:txBody>
          <a:bodyPr/>
          <a:lstStyle/>
          <a:p>
            <a:pPr eaLnBrk="1" hangingPunct="1">
              <a:defRPr/>
            </a:pPr>
            <a:r>
              <a:rPr lang="en-US" sz="3000" b="1" i="1" dirty="0" smtClean="0">
                <a:solidFill>
                  <a:schemeClr val="bg1"/>
                </a:solidFill>
              </a:rPr>
              <a:t>The Skull Beneath the Skin - </a:t>
            </a:r>
            <a:r>
              <a:rPr lang="en-US" sz="3000" b="1" dirty="0" smtClean="0">
                <a:solidFill>
                  <a:schemeClr val="bg1"/>
                </a:solidFill>
              </a:rPr>
              <a:t>Thesis</a:t>
            </a:r>
          </a:p>
        </p:txBody>
      </p:sp>
      <p:sp>
        <p:nvSpPr>
          <p:cNvPr id="48131" name="Rectangle 3"/>
          <p:cNvSpPr>
            <a:spLocks noGrp="1" noChangeArrowheads="1"/>
          </p:cNvSpPr>
          <p:nvPr>
            <p:ph type="body" idx="1"/>
          </p:nvPr>
        </p:nvSpPr>
        <p:spPr>
          <a:xfrm>
            <a:off x="228600" y="1219200"/>
            <a:ext cx="6248400" cy="5486400"/>
          </a:xfrm>
        </p:spPr>
        <p:txBody>
          <a:bodyPr>
            <a:normAutofit lnSpcReduction="10000"/>
          </a:bodyPr>
          <a:lstStyle/>
          <a:p>
            <a:pPr algn="ctr" eaLnBrk="1" hangingPunct="1">
              <a:spcBef>
                <a:spcPts val="0"/>
              </a:spcBef>
              <a:buFontTx/>
              <a:buNone/>
            </a:pPr>
            <a:r>
              <a:rPr lang="en-US" sz="2400" i="1" dirty="0" smtClean="0"/>
              <a:t>	</a:t>
            </a:r>
            <a:r>
              <a:rPr lang="en-US" sz="2400" b="1" i="1" dirty="0" smtClean="0">
                <a:solidFill>
                  <a:srgbClr val="3F2811"/>
                </a:solidFill>
              </a:rPr>
              <a:t>One of the key attractions of crime writing is humanity’s obsession with mortality.</a:t>
            </a:r>
          </a:p>
          <a:p>
            <a:pPr eaLnBrk="1" hangingPunct="1">
              <a:spcBef>
                <a:spcPts val="0"/>
              </a:spcBef>
              <a:buFont typeface="Wingdings" pitchFamily="2" charset="2"/>
              <a:buChar char="§"/>
            </a:pPr>
            <a:r>
              <a:rPr lang="en-AU" sz="2400" dirty="0" smtClean="0">
                <a:solidFill>
                  <a:srgbClr val="000000"/>
                </a:solidFill>
              </a:rPr>
              <a:t>The title signifies our mortality and our fear of death: </a:t>
            </a:r>
            <a:r>
              <a:rPr lang="en-US" sz="2400" dirty="0" smtClean="0"/>
              <a:t>Clarissa: </a:t>
            </a:r>
            <a:r>
              <a:rPr lang="en-US" sz="2400" i="1" dirty="0" smtClean="0"/>
              <a:t>“I don’t remember when it began, but I knew the facts of death before I knew the facts of life. There never was a time when I didn’t see the skull beneath the skin.”</a:t>
            </a:r>
            <a:r>
              <a:rPr lang="en-AU" sz="2400" i="1" dirty="0" smtClean="0">
                <a:solidFill>
                  <a:srgbClr val="000000"/>
                </a:solidFill>
              </a:rPr>
              <a:t> </a:t>
            </a:r>
          </a:p>
          <a:p>
            <a:pPr eaLnBrk="1" hangingPunct="1">
              <a:spcBef>
                <a:spcPts val="0"/>
              </a:spcBef>
              <a:buFont typeface="Wingdings" pitchFamily="2" charset="2"/>
              <a:buChar char="§"/>
            </a:pPr>
            <a:r>
              <a:rPr lang="en-AU" sz="2400" i="1" dirty="0" smtClean="0">
                <a:solidFill>
                  <a:srgbClr val="000000"/>
                </a:solidFill>
              </a:rPr>
              <a:t>“But in all societies there was an atavistic fear of the malevolent power of a secret adversary, working for evil, willing one to failure, perhaps to death” </a:t>
            </a:r>
            <a:r>
              <a:rPr lang="en-AU" sz="2400" dirty="0" smtClean="0">
                <a:solidFill>
                  <a:srgbClr val="000000"/>
                </a:solidFill>
              </a:rPr>
              <a:t>(p. 60). </a:t>
            </a:r>
          </a:p>
          <a:p>
            <a:pPr eaLnBrk="1" hangingPunct="1">
              <a:spcBef>
                <a:spcPts val="0"/>
              </a:spcBef>
              <a:buFont typeface="Wingdings" pitchFamily="2" charset="2"/>
              <a:buChar char="§"/>
            </a:pPr>
            <a:r>
              <a:rPr lang="en-AU" sz="2400" dirty="0" smtClean="0"/>
              <a:t>Clarissa continually focuses on dying, Ivo is dying from cancer, and Gorringe morbidly satisfies his fascination by surrounding himself with artefacts of death.  </a:t>
            </a:r>
            <a:r>
              <a:rPr lang="en-AU" sz="2400" i="1" dirty="0" smtClean="0"/>
              <a:t>“It’s my death I’m afraid of” </a:t>
            </a:r>
            <a:r>
              <a:rPr lang="en-AU" sz="2400" dirty="0" smtClean="0"/>
              <a:t>(Clarissa, p. 123).</a:t>
            </a:r>
            <a:r>
              <a:rPr lang="en-US" sz="2400" dirty="0" smtClean="0"/>
              <a:t> </a:t>
            </a:r>
            <a:endParaRPr lang="en-US" sz="2400" dirty="0" smtClean="0">
              <a:solidFill>
                <a:srgbClr val="000000"/>
              </a:solidFill>
            </a:endParaRPr>
          </a:p>
          <a:p>
            <a:pPr eaLnBrk="1" hangingPunct="1">
              <a:lnSpc>
                <a:spcPct val="80000"/>
              </a:lnSpc>
              <a:buFontTx/>
              <a:buNone/>
            </a:pPr>
            <a:endParaRPr lang="en-US" sz="2000" dirty="0" smtClean="0"/>
          </a:p>
        </p:txBody>
      </p:sp>
      <p:sp>
        <p:nvSpPr>
          <p:cNvPr id="48132" name="Text Box 4"/>
          <p:cNvSpPr txBox="1">
            <a:spLocks noChangeArrowheads="1"/>
          </p:cNvSpPr>
          <p:nvPr/>
        </p:nvSpPr>
        <p:spPr bwMode="auto">
          <a:xfrm>
            <a:off x="7010400" y="0"/>
            <a:ext cx="2133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8133" name="Text Box 5"/>
          <p:cNvSpPr txBox="1">
            <a:spLocks noChangeArrowheads="1"/>
          </p:cNvSpPr>
          <p:nvPr/>
        </p:nvSpPr>
        <p:spPr bwMode="auto">
          <a:xfrm>
            <a:off x="6400800" y="0"/>
            <a:ext cx="2743200" cy="366713"/>
          </a:xfrm>
          <a:prstGeom prst="rect">
            <a:avLst/>
          </a:prstGeom>
          <a:noFill/>
          <a:ln w="9525">
            <a:noFill/>
            <a:miter lim="800000"/>
            <a:headEnd/>
            <a:tailEnd/>
          </a:ln>
        </p:spPr>
        <p:txBody>
          <a:bodyPr>
            <a:spAutoFit/>
          </a:bodyPr>
          <a:lstStyle/>
          <a:p>
            <a:pPr>
              <a:spcBef>
                <a:spcPct val="50000"/>
              </a:spcBef>
            </a:pPr>
            <a:endParaRPr lang="en-US" dirty="0"/>
          </a:p>
        </p:txBody>
      </p:sp>
      <p:pic>
        <p:nvPicPr>
          <p:cNvPr id="10" name="Picture 9" descr="3685_jpg_280x450_q85.jpg"/>
          <p:cNvPicPr>
            <a:picLocks noChangeAspect="1"/>
          </p:cNvPicPr>
          <p:nvPr/>
        </p:nvPicPr>
        <p:blipFill>
          <a:blip r:embed="rId3" cstate="print"/>
          <a:stretch>
            <a:fillRect/>
          </a:stretch>
        </p:blipFill>
        <p:spPr>
          <a:xfrm>
            <a:off x="6705600" y="0"/>
            <a:ext cx="24384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868362"/>
          </a:xfrm>
          <a:solidFill>
            <a:schemeClr val="tx1"/>
          </a:solidFill>
          <a:ln>
            <a:solidFill>
              <a:schemeClr val="tx1"/>
            </a:solidFill>
          </a:ln>
        </p:spPr>
        <p:txBody>
          <a:bodyPr/>
          <a:lstStyle/>
          <a:p>
            <a:r>
              <a:rPr lang="en-US" b="1" dirty="0" smtClean="0">
                <a:solidFill>
                  <a:schemeClr val="bg1"/>
                </a:solidFill>
              </a:rPr>
              <a:t>The HSC Examination</a:t>
            </a:r>
            <a:endParaRPr lang="en-US" b="1" dirty="0">
              <a:solidFill>
                <a:schemeClr val="bg1"/>
              </a:solidFill>
            </a:endParaRPr>
          </a:p>
        </p:txBody>
      </p:sp>
      <p:sp>
        <p:nvSpPr>
          <p:cNvPr id="3" name="Content Placeholder 2"/>
          <p:cNvSpPr>
            <a:spLocks noGrp="1"/>
          </p:cNvSpPr>
          <p:nvPr>
            <p:ph idx="1"/>
          </p:nvPr>
        </p:nvSpPr>
        <p:spPr>
          <a:xfrm>
            <a:off x="457200" y="1371600"/>
            <a:ext cx="6629400" cy="5029200"/>
          </a:xfrm>
        </p:spPr>
        <p:txBody>
          <a:bodyPr>
            <a:normAutofit lnSpcReduction="10000"/>
          </a:bodyPr>
          <a:lstStyle/>
          <a:p>
            <a:pPr>
              <a:buFont typeface="Wingdings" pitchFamily="2" charset="2"/>
              <a:buChar char="§"/>
            </a:pPr>
            <a:r>
              <a:rPr lang="en-AU" altLang="zh-CN" dirty="0" smtClean="0">
                <a:latin typeface="Arial Unicode MS" pitchFamily="34" charset="-128"/>
                <a:ea typeface="宋体" pitchFamily="2" charset="-122"/>
                <a:cs typeface="Times New Roman" pitchFamily="18" charset="0"/>
              </a:rPr>
              <a:t>Sustained </a:t>
            </a:r>
            <a:r>
              <a:rPr lang="en-AU" altLang="zh-CN" b="1" dirty="0" smtClean="0">
                <a:latin typeface="Arial Unicode MS" pitchFamily="34" charset="-128"/>
                <a:ea typeface="宋体" pitchFamily="2" charset="-122"/>
                <a:cs typeface="Times New Roman" pitchFamily="18" charset="0"/>
              </a:rPr>
              <a:t>thesis or line of argument</a:t>
            </a:r>
          </a:p>
          <a:p>
            <a:pPr>
              <a:buFont typeface="Wingdings" pitchFamily="2" charset="2"/>
              <a:buChar char="§"/>
            </a:pPr>
            <a:r>
              <a:rPr lang="en-AU" altLang="zh-CN" b="1" dirty="0" smtClean="0">
                <a:latin typeface="Arial Unicode MS" pitchFamily="34" charset="-128"/>
                <a:ea typeface="宋体" pitchFamily="2" charset="-122"/>
                <a:cs typeface="Times New Roman" pitchFamily="18" charset="0"/>
              </a:rPr>
              <a:t>Judicious</a:t>
            </a:r>
            <a:r>
              <a:rPr lang="en-AU" altLang="zh-CN" dirty="0" smtClean="0">
                <a:latin typeface="Arial Unicode MS" pitchFamily="34" charset="-128"/>
                <a:ea typeface="宋体" pitchFamily="2" charset="-122"/>
                <a:cs typeface="Times New Roman" pitchFamily="18" charset="0"/>
              </a:rPr>
              <a:t> textual support</a:t>
            </a:r>
            <a:r>
              <a:rPr lang="en-AU" altLang="zh-CN" b="1" dirty="0" smtClean="0">
                <a:latin typeface="Arial Unicode MS" pitchFamily="34" charset="-128"/>
                <a:ea typeface="宋体" pitchFamily="2" charset="-122"/>
                <a:cs typeface="Times New Roman" pitchFamily="18" charset="0"/>
              </a:rPr>
              <a:t>:</a:t>
            </a:r>
          </a:p>
          <a:p>
            <a:pPr>
              <a:buFontTx/>
              <a:buChar char="-"/>
            </a:pPr>
            <a:r>
              <a:rPr lang="en-AU" altLang="zh-CN" b="1" dirty="0" smtClean="0">
                <a:latin typeface="Arial Unicode MS" pitchFamily="34" charset="-128"/>
                <a:ea typeface="宋体" pitchFamily="2" charset="-122"/>
                <a:cs typeface="Times New Roman" pitchFamily="18" charset="0"/>
              </a:rPr>
              <a:t>Detailed</a:t>
            </a:r>
            <a:r>
              <a:rPr lang="en-AU" altLang="zh-CN" dirty="0" smtClean="0">
                <a:latin typeface="Arial Unicode MS" pitchFamily="34" charset="-128"/>
                <a:ea typeface="宋体" pitchFamily="2" charset="-122"/>
                <a:cs typeface="Times New Roman" pitchFamily="18" charset="0"/>
              </a:rPr>
              <a:t> and </a:t>
            </a:r>
            <a:r>
              <a:rPr lang="en-AU" altLang="zh-CN" b="1" dirty="0" smtClean="0">
                <a:latin typeface="Arial Unicode MS" pitchFamily="34" charset="-128"/>
                <a:ea typeface="宋体" pitchFamily="2" charset="-122"/>
                <a:cs typeface="Times New Roman" pitchFamily="18" charset="0"/>
              </a:rPr>
              <a:t>relevant</a:t>
            </a:r>
            <a:r>
              <a:rPr lang="en-AU" altLang="zh-CN" dirty="0" smtClean="0">
                <a:latin typeface="Arial Unicode MS" pitchFamily="34" charset="-128"/>
                <a:ea typeface="宋体" pitchFamily="2" charset="-122"/>
                <a:cs typeface="Times New Roman" pitchFamily="18" charset="0"/>
              </a:rPr>
              <a:t> references to your prescribed texts and texts of own choosing</a:t>
            </a:r>
          </a:p>
          <a:p>
            <a:pPr>
              <a:buFontTx/>
              <a:buChar char="-"/>
            </a:pPr>
            <a:r>
              <a:rPr lang="en-AU" altLang="zh-CN" dirty="0" smtClean="0">
                <a:latin typeface="Arial Unicode MS" pitchFamily="34" charset="-128"/>
                <a:ea typeface="宋体" pitchFamily="2" charset="-122"/>
                <a:cs typeface="Times New Roman" pitchFamily="18" charset="0"/>
              </a:rPr>
              <a:t>Key scenes and incidents used to explore constants and differences, plot, ideas, characters, setting, meaning and genre</a:t>
            </a:r>
          </a:p>
          <a:p>
            <a:pPr>
              <a:buNone/>
            </a:pPr>
            <a:endParaRPr lang="en-US" dirty="0"/>
          </a:p>
        </p:txBody>
      </p:sp>
      <p:pic>
        <p:nvPicPr>
          <p:cNvPr id="4" name="Picture 7" descr="rih5"/>
          <p:cNvPicPr>
            <a:picLocks noChangeAspect="1" noChangeArrowheads="1"/>
          </p:cNvPicPr>
          <p:nvPr/>
        </p:nvPicPr>
        <p:blipFill>
          <a:blip r:embed="rId2" cstate="print"/>
          <a:srcRect/>
          <a:stretch>
            <a:fillRect/>
          </a:stretch>
        </p:blipFill>
        <p:spPr bwMode="auto">
          <a:xfrm>
            <a:off x="7391400" y="1447800"/>
            <a:ext cx="1752600" cy="1625600"/>
          </a:xfrm>
          <a:prstGeom prst="rect">
            <a:avLst/>
          </a:prstGeom>
          <a:noFill/>
          <a:ln w="9525">
            <a:noFill/>
            <a:miter lim="800000"/>
            <a:headEnd/>
            <a:tailEnd/>
          </a:ln>
        </p:spPr>
      </p:pic>
      <p:pic>
        <p:nvPicPr>
          <p:cNvPr id="5" name="Picture 8" descr="ag1"/>
          <p:cNvPicPr>
            <a:picLocks noChangeAspect="1" noChangeArrowheads="1"/>
          </p:cNvPicPr>
          <p:nvPr/>
        </p:nvPicPr>
        <p:blipFill>
          <a:blip r:embed="rId3" cstate="print"/>
          <a:srcRect/>
          <a:stretch>
            <a:fillRect/>
          </a:stretch>
        </p:blipFill>
        <p:spPr bwMode="auto">
          <a:xfrm>
            <a:off x="7391400" y="3048000"/>
            <a:ext cx="1752600" cy="2057400"/>
          </a:xfrm>
          <a:prstGeom prst="rect">
            <a:avLst/>
          </a:prstGeom>
          <a:noFill/>
          <a:ln w="9525">
            <a:noFill/>
            <a:miter lim="800000"/>
            <a:headEnd/>
            <a:tailEnd/>
          </a:ln>
        </p:spPr>
      </p:pic>
      <p:pic>
        <p:nvPicPr>
          <p:cNvPr id="6" name="Picture 9" descr="sbs"/>
          <p:cNvPicPr>
            <a:picLocks noChangeAspect="1" noChangeArrowheads="1"/>
          </p:cNvPicPr>
          <p:nvPr/>
        </p:nvPicPr>
        <p:blipFill>
          <a:blip r:embed="rId4" cstate="print"/>
          <a:srcRect/>
          <a:stretch>
            <a:fillRect/>
          </a:stretch>
        </p:blipFill>
        <p:spPr bwMode="auto">
          <a:xfrm>
            <a:off x="7391400" y="5029200"/>
            <a:ext cx="1752600" cy="1828800"/>
          </a:xfrm>
          <a:prstGeom prst="rect">
            <a:avLst/>
          </a:prstGeom>
          <a:noFill/>
          <a:ln w="9525">
            <a:noFill/>
            <a:miter lim="800000"/>
            <a:headEnd/>
            <a:tailEnd/>
          </a:ln>
        </p:spPr>
      </p:pic>
      <p:pic>
        <p:nvPicPr>
          <p:cNvPr id="7" name="Picture 14" descr="http://www.spotlightroom.co.uk/images/films/rearwindow.jpg"/>
          <p:cNvPicPr>
            <a:picLocks noChangeAspect="1" noChangeArrowheads="1"/>
          </p:cNvPicPr>
          <p:nvPr/>
        </p:nvPicPr>
        <p:blipFill>
          <a:blip r:embed="rId5" cstate="print"/>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944562"/>
          </a:xfrm>
          <a:solidFill>
            <a:schemeClr val="tx1"/>
          </a:solidFill>
          <a:ln>
            <a:solidFill>
              <a:schemeClr val="tx1"/>
            </a:solidFill>
          </a:ln>
        </p:spPr>
        <p:txBody>
          <a:bodyPr/>
          <a:lstStyle/>
          <a:p>
            <a:r>
              <a:rPr lang="en-US" b="1" dirty="0" smtClean="0">
                <a:solidFill>
                  <a:schemeClr val="bg1"/>
                </a:solidFill>
              </a:rPr>
              <a:t>HSC Examination</a:t>
            </a:r>
            <a:endParaRPr lang="en-US" b="1" dirty="0">
              <a:solidFill>
                <a:schemeClr val="bg1"/>
              </a:solidFill>
            </a:endParaRPr>
          </a:p>
        </p:txBody>
      </p:sp>
      <p:sp>
        <p:nvSpPr>
          <p:cNvPr id="3" name="Content Placeholder 2"/>
          <p:cNvSpPr>
            <a:spLocks noGrp="1"/>
          </p:cNvSpPr>
          <p:nvPr>
            <p:ph idx="1"/>
          </p:nvPr>
        </p:nvSpPr>
        <p:spPr>
          <a:xfrm>
            <a:off x="457200" y="1371600"/>
            <a:ext cx="6781800" cy="5105400"/>
          </a:xfrm>
        </p:spPr>
        <p:txBody>
          <a:bodyPr>
            <a:noAutofit/>
          </a:bodyPr>
          <a:lstStyle/>
          <a:p>
            <a:pPr>
              <a:lnSpc>
                <a:spcPct val="80000"/>
              </a:lnSpc>
              <a:buFont typeface="Wingdings" pitchFamily="2" charset="2"/>
              <a:buChar char="§"/>
            </a:pPr>
            <a:r>
              <a:rPr lang="en-AU" altLang="zh-CN" sz="3100" b="1" dirty="0" smtClean="0">
                <a:latin typeface="Arial Unicode MS" pitchFamily="34" charset="-128"/>
                <a:ea typeface="Arial Unicode MS" pitchFamily="34" charset="-128"/>
                <a:cs typeface="Arial Unicode MS" pitchFamily="34" charset="-128"/>
              </a:rPr>
              <a:t>Integrated response:</a:t>
            </a:r>
          </a:p>
          <a:p>
            <a:pPr>
              <a:lnSpc>
                <a:spcPct val="80000"/>
              </a:lnSpc>
              <a:buFontTx/>
              <a:buChar char="-"/>
            </a:pPr>
            <a:r>
              <a:rPr lang="en-AU" altLang="zh-CN" sz="3100" b="1" dirty="0" smtClean="0">
                <a:latin typeface="Arial Unicode MS" pitchFamily="34" charset="-128"/>
                <a:ea typeface="Arial Unicode MS" pitchFamily="34" charset="-128"/>
                <a:cs typeface="Arial Unicode MS" pitchFamily="34" charset="-128"/>
              </a:rPr>
              <a:t>Genre theory</a:t>
            </a:r>
            <a:r>
              <a:rPr lang="en-AU" altLang="zh-CN" sz="3100" dirty="0" smtClean="0">
                <a:latin typeface="Arial Unicode MS" pitchFamily="34" charset="-128"/>
                <a:ea typeface="Arial Unicode MS" pitchFamily="34" charset="-128"/>
                <a:cs typeface="Arial Unicode MS" pitchFamily="34" charset="-128"/>
              </a:rPr>
              <a:t>, context, values and perspectives</a:t>
            </a:r>
          </a:p>
          <a:p>
            <a:pPr>
              <a:lnSpc>
                <a:spcPct val="80000"/>
              </a:lnSpc>
              <a:buFontTx/>
              <a:buChar char="-"/>
            </a:pPr>
            <a:r>
              <a:rPr lang="en-AU" altLang="zh-CN" sz="3100" b="1" dirty="0" smtClean="0">
                <a:latin typeface="Arial Unicode MS" pitchFamily="34" charset="-128"/>
                <a:ea typeface="Arial Unicode MS" pitchFamily="34" charset="-128"/>
                <a:cs typeface="Arial Unicode MS" pitchFamily="34" charset="-128"/>
              </a:rPr>
              <a:t>Meaning:</a:t>
            </a:r>
            <a:r>
              <a:rPr lang="en-AU" altLang="zh-CN" sz="3100" dirty="0" smtClean="0">
                <a:latin typeface="Arial Unicode MS" pitchFamily="34" charset="-128"/>
                <a:ea typeface="Arial Unicode MS" pitchFamily="34" charset="-128"/>
                <a:cs typeface="Arial Unicode MS" pitchFamily="34" charset="-128"/>
              </a:rPr>
              <a:t> What, why, how and impact </a:t>
            </a:r>
          </a:p>
          <a:p>
            <a:pPr>
              <a:lnSpc>
                <a:spcPct val="80000"/>
              </a:lnSpc>
              <a:buFontTx/>
              <a:buChar char="-"/>
            </a:pPr>
            <a:r>
              <a:rPr lang="en-AU" altLang="zh-CN" sz="3100" b="1" dirty="0" smtClean="0">
                <a:latin typeface="Arial Unicode MS" pitchFamily="34" charset="-128"/>
                <a:ea typeface="Arial Unicode MS" pitchFamily="34" charset="-128"/>
                <a:cs typeface="Arial Unicode MS" pitchFamily="34" charset="-128"/>
              </a:rPr>
              <a:t>Relationships:</a:t>
            </a:r>
            <a:r>
              <a:rPr lang="en-AU" altLang="zh-CN" sz="3100" dirty="0" smtClean="0">
                <a:latin typeface="Arial Unicode MS" pitchFamily="34" charset="-128"/>
                <a:ea typeface="Arial Unicode MS" pitchFamily="34" charset="-128"/>
                <a:cs typeface="Arial Unicode MS" pitchFamily="34" charset="-128"/>
              </a:rPr>
              <a:t> Making connections with the texts through the thesis</a:t>
            </a:r>
          </a:p>
          <a:p>
            <a:pPr>
              <a:lnSpc>
                <a:spcPct val="80000"/>
              </a:lnSpc>
              <a:buFontTx/>
              <a:buChar char="-"/>
            </a:pPr>
            <a:r>
              <a:rPr lang="en-US" sz="3100" b="1" dirty="0" smtClean="0">
                <a:latin typeface="Arial Unicode MS" pitchFamily="34" charset="-128"/>
                <a:ea typeface="Arial Unicode MS" pitchFamily="34" charset="-128"/>
                <a:cs typeface="Arial Unicode MS" pitchFamily="34" charset="-128"/>
              </a:rPr>
              <a:t>Synthesis:</a:t>
            </a:r>
            <a:r>
              <a:rPr lang="en-US" sz="3100" dirty="0" smtClean="0">
                <a:latin typeface="Arial Unicode MS" pitchFamily="34" charset="-128"/>
                <a:ea typeface="Arial Unicode MS" pitchFamily="34" charset="-128"/>
                <a:cs typeface="Arial Unicode MS" pitchFamily="34" charset="-128"/>
              </a:rPr>
              <a:t> The ideas and understanding you have gained from your exploration and close study of a range of texts and examination of genre theory</a:t>
            </a:r>
          </a:p>
        </p:txBody>
      </p:sp>
      <p:pic>
        <p:nvPicPr>
          <p:cNvPr id="4" name="Picture 7" descr="rih5"/>
          <p:cNvPicPr>
            <a:picLocks noChangeAspect="1" noChangeArrowheads="1"/>
          </p:cNvPicPr>
          <p:nvPr/>
        </p:nvPicPr>
        <p:blipFill>
          <a:blip r:embed="rId2" cstate="print"/>
          <a:srcRect/>
          <a:stretch>
            <a:fillRect/>
          </a:stretch>
        </p:blipFill>
        <p:spPr bwMode="auto">
          <a:xfrm>
            <a:off x="7391400" y="1447800"/>
            <a:ext cx="1752600" cy="1625600"/>
          </a:xfrm>
          <a:prstGeom prst="rect">
            <a:avLst/>
          </a:prstGeom>
          <a:noFill/>
          <a:ln w="9525">
            <a:noFill/>
            <a:miter lim="800000"/>
            <a:headEnd/>
            <a:tailEnd/>
          </a:ln>
        </p:spPr>
      </p:pic>
      <p:pic>
        <p:nvPicPr>
          <p:cNvPr id="5" name="Picture 8" descr="ag1"/>
          <p:cNvPicPr>
            <a:picLocks noChangeAspect="1" noChangeArrowheads="1"/>
          </p:cNvPicPr>
          <p:nvPr/>
        </p:nvPicPr>
        <p:blipFill>
          <a:blip r:embed="rId3" cstate="print"/>
          <a:srcRect/>
          <a:stretch>
            <a:fillRect/>
          </a:stretch>
        </p:blipFill>
        <p:spPr bwMode="auto">
          <a:xfrm>
            <a:off x="7391400" y="3048000"/>
            <a:ext cx="1752600" cy="2057400"/>
          </a:xfrm>
          <a:prstGeom prst="rect">
            <a:avLst/>
          </a:prstGeom>
          <a:noFill/>
          <a:ln w="9525">
            <a:noFill/>
            <a:miter lim="800000"/>
            <a:headEnd/>
            <a:tailEnd/>
          </a:ln>
        </p:spPr>
      </p:pic>
      <p:pic>
        <p:nvPicPr>
          <p:cNvPr id="6" name="Picture 9" descr="sbs"/>
          <p:cNvPicPr>
            <a:picLocks noChangeAspect="1" noChangeArrowheads="1"/>
          </p:cNvPicPr>
          <p:nvPr/>
        </p:nvPicPr>
        <p:blipFill>
          <a:blip r:embed="rId4" cstate="print"/>
          <a:srcRect/>
          <a:stretch>
            <a:fillRect/>
          </a:stretch>
        </p:blipFill>
        <p:spPr bwMode="auto">
          <a:xfrm>
            <a:off x="7391400" y="5029200"/>
            <a:ext cx="1752600" cy="1828800"/>
          </a:xfrm>
          <a:prstGeom prst="rect">
            <a:avLst/>
          </a:prstGeom>
          <a:noFill/>
          <a:ln w="9525">
            <a:noFill/>
            <a:miter lim="800000"/>
            <a:headEnd/>
            <a:tailEnd/>
          </a:ln>
        </p:spPr>
      </p:pic>
      <p:pic>
        <p:nvPicPr>
          <p:cNvPr id="7" name="Picture 14" descr="http://www.spotlightroom.co.uk/images/films/rearwindow.jpg"/>
          <p:cNvPicPr>
            <a:picLocks noChangeAspect="1" noChangeArrowheads="1"/>
          </p:cNvPicPr>
          <p:nvPr/>
        </p:nvPicPr>
        <p:blipFill>
          <a:blip r:embed="rId5" cstate="print"/>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020762"/>
          </a:xfrm>
          <a:solidFill>
            <a:schemeClr val="tx1"/>
          </a:solidFill>
          <a:ln>
            <a:solidFill>
              <a:schemeClr val="tx1"/>
            </a:solidFill>
          </a:ln>
        </p:spPr>
        <p:txBody>
          <a:bodyPr>
            <a:normAutofit/>
          </a:bodyPr>
          <a:lstStyle/>
          <a:p>
            <a:r>
              <a:rPr lang="en-US" sz="6000" b="1" dirty="0" smtClean="0">
                <a:solidFill>
                  <a:schemeClr val="bg1"/>
                </a:solidFill>
              </a:rPr>
              <a:t>The Clues</a:t>
            </a:r>
            <a:endParaRPr lang="en-US" sz="6000" b="1" dirty="0">
              <a:solidFill>
                <a:schemeClr val="bg1"/>
              </a:solidFill>
            </a:endParaRPr>
          </a:p>
        </p:txBody>
      </p:sp>
      <p:sp>
        <p:nvSpPr>
          <p:cNvPr id="3" name="Content Placeholder 2"/>
          <p:cNvSpPr>
            <a:spLocks noGrp="1"/>
          </p:cNvSpPr>
          <p:nvPr>
            <p:ph idx="1"/>
          </p:nvPr>
        </p:nvSpPr>
        <p:spPr>
          <a:xfrm>
            <a:off x="457200" y="1447800"/>
            <a:ext cx="6858000" cy="5105400"/>
          </a:xfrm>
        </p:spPr>
        <p:txBody>
          <a:bodyPr>
            <a:noAutofit/>
          </a:bodyPr>
          <a:lstStyle/>
          <a:p>
            <a:pPr>
              <a:lnSpc>
                <a:spcPct val="120000"/>
              </a:lnSpc>
              <a:spcBef>
                <a:spcPts val="0"/>
              </a:spcBef>
              <a:buFont typeface="Wingdings" pitchFamily="2" charset="2"/>
              <a:buChar char="§"/>
            </a:pPr>
            <a:r>
              <a:rPr lang="en-US" sz="2200" i="1" dirty="0" smtClean="0"/>
              <a:t>“effective </a:t>
            </a:r>
            <a:r>
              <a:rPr lang="en-US" sz="2200" b="1" i="1" dirty="0" smtClean="0"/>
              <a:t>integration</a:t>
            </a:r>
            <a:r>
              <a:rPr lang="en-US" sz="2200" i="1" dirty="0" smtClean="0"/>
              <a:t> of texts to advance the overall </a:t>
            </a:r>
            <a:r>
              <a:rPr lang="en-US" sz="2200" b="1" i="1" dirty="0" smtClean="0"/>
              <a:t>thesis</a:t>
            </a:r>
            <a:r>
              <a:rPr lang="en-US" sz="2200" i="1" dirty="0" smtClean="0"/>
              <a:t> of the critical response” </a:t>
            </a:r>
          </a:p>
          <a:p>
            <a:pPr>
              <a:lnSpc>
                <a:spcPct val="120000"/>
              </a:lnSpc>
              <a:spcBef>
                <a:spcPts val="0"/>
              </a:spcBef>
              <a:buFont typeface="Wingdings" pitchFamily="2" charset="2"/>
              <a:buChar char="§"/>
            </a:pPr>
            <a:r>
              <a:rPr lang="en-US" sz="2200" i="1" dirty="0" smtClean="0"/>
              <a:t>“In English Extension 1, </a:t>
            </a:r>
            <a:r>
              <a:rPr lang="en-US" sz="2200" b="1" i="1" dirty="0" smtClean="0"/>
              <a:t>synthesis</a:t>
            </a:r>
            <a:r>
              <a:rPr lang="en-US" sz="2200" i="1" dirty="0" smtClean="0"/>
              <a:t> is greatly valued. In some responses texts and </a:t>
            </a:r>
            <a:r>
              <a:rPr lang="en-US" sz="2200" b="1" i="1" dirty="0" smtClean="0"/>
              <a:t>arguments</a:t>
            </a:r>
            <a:r>
              <a:rPr lang="en-US" sz="2200" i="1" dirty="0" smtClean="0"/>
              <a:t> were woven seamlessly”</a:t>
            </a:r>
          </a:p>
          <a:p>
            <a:pPr>
              <a:lnSpc>
                <a:spcPct val="120000"/>
              </a:lnSpc>
              <a:spcBef>
                <a:spcPts val="0"/>
              </a:spcBef>
              <a:buFont typeface="Wingdings" pitchFamily="2" charset="2"/>
              <a:buChar char="§"/>
            </a:pPr>
            <a:r>
              <a:rPr lang="en-US" sz="2200" i="1" dirty="0" smtClean="0"/>
              <a:t>“relevant understanding of </a:t>
            </a:r>
            <a:r>
              <a:rPr lang="en-US" sz="2200" b="1" i="1" dirty="0" smtClean="0"/>
              <a:t>literary theory</a:t>
            </a:r>
            <a:r>
              <a:rPr lang="en-US" sz="2200" i="1" dirty="0" smtClean="0"/>
              <a:t>, historical background and context”</a:t>
            </a:r>
          </a:p>
          <a:p>
            <a:pPr>
              <a:lnSpc>
                <a:spcPct val="120000"/>
              </a:lnSpc>
              <a:spcBef>
                <a:spcPts val="0"/>
              </a:spcBef>
              <a:buFont typeface="Wingdings" pitchFamily="2" charset="2"/>
              <a:buChar char="§"/>
            </a:pPr>
            <a:r>
              <a:rPr lang="en-US" sz="2200" i="1" dirty="0" smtClean="0"/>
              <a:t>“insightful awareness and discussion of ‘how’ </a:t>
            </a:r>
            <a:r>
              <a:rPr lang="en-US" sz="2200" b="1" i="1" dirty="0" smtClean="0"/>
              <a:t>ideas, concepts and meaning </a:t>
            </a:r>
            <a:r>
              <a:rPr lang="en-US" sz="2200" i="1" dirty="0" smtClean="0"/>
              <a:t>are shaped in texts.”</a:t>
            </a:r>
          </a:p>
          <a:p>
            <a:pPr>
              <a:lnSpc>
                <a:spcPct val="120000"/>
              </a:lnSpc>
              <a:spcBef>
                <a:spcPts val="0"/>
              </a:spcBef>
              <a:buFont typeface="Wingdings" pitchFamily="2" charset="2"/>
              <a:buChar char="§"/>
            </a:pPr>
            <a:r>
              <a:rPr lang="en-US" sz="2200" i="1" dirty="0" smtClean="0"/>
              <a:t>“a high level of </a:t>
            </a:r>
            <a:r>
              <a:rPr lang="en-US" sz="2200" b="1" i="1" dirty="0" smtClean="0"/>
              <a:t>personal and intellectual </a:t>
            </a:r>
            <a:r>
              <a:rPr lang="en-US" sz="2200" i="1" dirty="0" smtClean="0"/>
              <a:t>engagement with texts”</a:t>
            </a:r>
            <a:endParaRPr lang="en-US" sz="2200" dirty="0" smtClean="0"/>
          </a:p>
          <a:p>
            <a:pPr algn="ctr">
              <a:lnSpc>
                <a:spcPct val="80000"/>
              </a:lnSpc>
              <a:buNone/>
            </a:pPr>
            <a:r>
              <a:rPr lang="en-US" sz="2200" b="1" i="1" dirty="0" smtClean="0"/>
              <a:t>Notes from the Marking Centre</a:t>
            </a:r>
          </a:p>
        </p:txBody>
      </p:sp>
      <p:pic>
        <p:nvPicPr>
          <p:cNvPr id="4" name="Picture 7" descr="rih5"/>
          <p:cNvPicPr>
            <a:picLocks noChangeAspect="1" noChangeArrowheads="1"/>
          </p:cNvPicPr>
          <p:nvPr/>
        </p:nvPicPr>
        <p:blipFill>
          <a:blip r:embed="rId2" cstate="print"/>
          <a:srcRect/>
          <a:stretch>
            <a:fillRect/>
          </a:stretch>
        </p:blipFill>
        <p:spPr bwMode="auto">
          <a:xfrm>
            <a:off x="7391400" y="1447800"/>
            <a:ext cx="1752600" cy="1625600"/>
          </a:xfrm>
          <a:prstGeom prst="rect">
            <a:avLst/>
          </a:prstGeom>
          <a:noFill/>
          <a:ln w="9525">
            <a:noFill/>
            <a:miter lim="800000"/>
            <a:headEnd/>
            <a:tailEnd/>
          </a:ln>
        </p:spPr>
      </p:pic>
      <p:pic>
        <p:nvPicPr>
          <p:cNvPr id="5" name="Picture 8" descr="ag1"/>
          <p:cNvPicPr>
            <a:picLocks noChangeAspect="1" noChangeArrowheads="1"/>
          </p:cNvPicPr>
          <p:nvPr/>
        </p:nvPicPr>
        <p:blipFill>
          <a:blip r:embed="rId3" cstate="print"/>
          <a:srcRect/>
          <a:stretch>
            <a:fillRect/>
          </a:stretch>
        </p:blipFill>
        <p:spPr bwMode="auto">
          <a:xfrm>
            <a:off x="7391400" y="3048000"/>
            <a:ext cx="1752600" cy="2057400"/>
          </a:xfrm>
          <a:prstGeom prst="rect">
            <a:avLst/>
          </a:prstGeom>
          <a:noFill/>
          <a:ln w="9525">
            <a:noFill/>
            <a:miter lim="800000"/>
            <a:headEnd/>
            <a:tailEnd/>
          </a:ln>
        </p:spPr>
      </p:pic>
      <p:pic>
        <p:nvPicPr>
          <p:cNvPr id="6" name="Picture 9" descr="sbs"/>
          <p:cNvPicPr>
            <a:picLocks noChangeAspect="1" noChangeArrowheads="1"/>
          </p:cNvPicPr>
          <p:nvPr/>
        </p:nvPicPr>
        <p:blipFill>
          <a:blip r:embed="rId4" cstate="print"/>
          <a:srcRect/>
          <a:stretch>
            <a:fillRect/>
          </a:stretch>
        </p:blipFill>
        <p:spPr bwMode="auto">
          <a:xfrm>
            <a:off x="7391400" y="5029200"/>
            <a:ext cx="1752600" cy="1828800"/>
          </a:xfrm>
          <a:prstGeom prst="rect">
            <a:avLst/>
          </a:prstGeom>
          <a:noFill/>
          <a:ln w="9525">
            <a:noFill/>
            <a:miter lim="800000"/>
            <a:headEnd/>
            <a:tailEnd/>
          </a:ln>
        </p:spPr>
      </p:pic>
      <p:pic>
        <p:nvPicPr>
          <p:cNvPr id="7" name="Picture 14" descr="http://www.spotlightroom.co.uk/images/films/rearwindow.jpg"/>
          <p:cNvPicPr>
            <a:picLocks noChangeAspect="1" noChangeArrowheads="1"/>
          </p:cNvPicPr>
          <p:nvPr/>
        </p:nvPicPr>
        <p:blipFill>
          <a:blip r:embed="rId5" cstate="print"/>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020762"/>
          </a:xfrm>
          <a:solidFill>
            <a:schemeClr val="tx1"/>
          </a:solidFill>
          <a:ln>
            <a:solidFill>
              <a:schemeClr val="tx1"/>
            </a:solidFill>
          </a:ln>
        </p:spPr>
        <p:txBody>
          <a:bodyPr>
            <a:normAutofit/>
          </a:bodyPr>
          <a:lstStyle/>
          <a:p>
            <a:r>
              <a:rPr lang="en-US" sz="6000" b="1" dirty="0" smtClean="0">
                <a:solidFill>
                  <a:schemeClr val="bg1"/>
                </a:solidFill>
              </a:rPr>
              <a:t>The Clues</a:t>
            </a:r>
            <a:endParaRPr lang="en-US" sz="6000" b="1" dirty="0">
              <a:solidFill>
                <a:schemeClr val="bg1"/>
              </a:solidFill>
            </a:endParaRPr>
          </a:p>
        </p:txBody>
      </p:sp>
      <p:sp>
        <p:nvSpPr>
          <p:cNvPr id="3" name="Content Placeholder 2"/>
          <p:cNvSpPr>
            <a:spLocks noGrp="1"/>
          </p:cNvSpPr>
          <p:nvPr>
            <p:ph idx="1"/>
          </p:nvPr>
        </p:nvSpPr>
        <p:spPr>
          <a:xfrm>
            <a:off x="457200" y="1447800"/>
            <a:ext cx="6858000" cy="5105400"/>
          </a:xfrm>
        </p:spPr>
        <p:txBody>
          <a:bodyPr>
            <a:noAutofit/>
          </a:bodyPr>
          <a:lstStyle/>
          <a:p>
            <a:pPr>
              <a:lnSpc>
                <a:spcPct val="120000"/>
              </a:lnSpc>
              <a:spcBef>
                <a:spcPts val="0"/>
              </a:spcBef>
              <a:buFont typeface="Wingdings" pitchFamily="2" charset="2"/>
              <a:buChar char="§"/>
            </a:pPr>
            <a:r>
              <a:rPr lang="en-US" sz="2400" i="1" dirty="0" smtClean="0"/>
              <a:t> “Competent answers identified traditions in chosen texts and </a:t>
            </a:r>
            <a:r>
              <a:rPr lang="en-US" sz="2400" b="1" i="1" dirty="0" smtClean="0"/>
              <a:t>asserted differences </a:t>
            </a:r>
            <a:r>
              <a:rPr lang="en-US" sz="2400" i="1" dirty="0" smtClean="0"/>
              <a:t>between texts as examples of innovation.”</a:t>
            </a:r>
          </a:p>
          <a:p>
            <a:pPr>
              <a:lnSpc>
                <a:spcPct val="120000"/>
              </a:lnSpc>
              <a:spcBef>
                <a:spcPts val="0"/>
              </a:spcBef>
              <a:buFont typeface="Wingdings" pitchFamily="2" charset="2"/>
              <a:buChar char="§"/>
            </a:pPr>
            <a:r>
              <a:rPr lang="en-AU" sz="2400" i="1" dirty="0"/>
              <a:t>“In stronger responses, candidates demonstrated a deep understanding of the genre as an ongoing reflection of society and its relationship with those who transgress its laws. They made connections between their texts and the genre as a whole, rather than the more formulaic treatment of texts in isolation</a:t>
            </a:r>
            <a:r>
              <a:rPr lang="en-AU" sz="2400" i="1" dirty="0" smtClean="0"/>
              <a:t>.”</a:t>
            </a:r>
            <a:endParaRPr lang="en-US" sz="2400" dirty="0" smtClean="0"/>
          </a:p>
          <a:p>
            <a:pPr algn="ctr">
              <a:lnSpc>
                <a:spcPct val="80000"/>
              </a:lnSpc>
              <a:buNone/>
            </a:pPr>
            <a:r>
              <a:rPr lang="en-US" sz="2400" b="1" i="1" dirty="0" smtClean="0"/>
              <a:t>Notes from the Marking Centre</a:t>
            </a:r>
          </a:p>
        </p:txBody>
      </p:sp>
      <p:pic>
        <p:nvPicPr>
          <p:cNvPr id="4" name="Picture 7" descr="rih5"/>
          <p:cNvPicPr>
            <a:picLocks noChangeAspect="1" noChangeArrowheads="1"/>
          </p:cNvPicPr>
          <p:nvPr/>
        </p:nvPicPr>
        <p:blipFill>
          <a:blip r:embed="rId2" cstate="print"/>
          <a:srcRect/>
          <a:stretch>
            <a:fillRect/>
          </a:stretch>
        </p:blipFill>
        <p:spPr bwMode="auto">
          <a:xfrm>
            <a:off x="7391400" y="1447800"/>
            <a:ext cx="1752600" cy="1625600"/>
          </a:xfrm>
          <a:prstGeom prst="rect">
            <a:avLst/>
          </a:prstGeom>
          <a:noFill/>
          <a:ln w="9525">
            <a:noFill/>
            <a:miter lim="800000"/>
            <a:headEnd/>
            <a:tailEnd/>
          </a:ln>
        </p:spPr>
      </p:pic>
      <p:pic>
        <p:nvPicPr>
          <p:cNvPr id="5" name="Picture 8" descr="ag1"/>
          <p:cNvPicPr>
            <a:picLocks noChangeAspect="1" noChangeArrowheads="1"/>
          </p:cNvPicPr>
          <p:nvPr/>
        </p:nvPicPr>
        <p:blipFill>
          <a:blip r:embed="rId3" cstate="print"/>
          <a:srcRect/>
          <a:stretch>
            <a:fillRect/>
          </a:stretch>
        </p:blipFill>
        <p:spPr bwMode="auto">
          <a:xfrm>
            <a:off x="7391400" y="3048000"/>
            <a:ext cx="1752600" cy="2057400"/>
          </a:xfrm>
          <a:prstGeom prst="rect">
            <a:avLst/>
          </a:prstGeom>
          <a:noFill/>
          <a:ln w="9525">
            <a:noFill/>
            <a:miter lim="800000"/>
            <a:headEnd/>
            <a:tailEnd/>
          </a:ln>
        </p:spPr>
      </p:pic>
      <p:pic>
        <p:nvPicPr>
          <p:cNvPr id="6" name="Picture 9" descr="sbs"/>
          <p:cNvPicPr>
            <a:picLocks noChangeAspect="1" noChangeArrowheads="1"/>
          </p:cNvPicPr>
          <p:nvPr/>
        </p:nvPicPr>
        <p:blipFill>
          <a:blip r:embed="rId4" cstate="print"/>
          <a:srcRect/>
          <a:stretch>
            <a:fillRect/>
          </a:stretch>
        </p:blipFill>
        <p:spPr bwMode="auto">
          <a:xfrm>
            <a:off x="7391400" y="5029200"/>
            <a:ext cx="1752600" cy="1828800"/>
          </a:xfrm>
          <a:prstGeom prst="rect">
            <a:avLst/>
          </a:prstGeom>
          <a:noFill/>
          <a:ln w="9525">
            <a:noFill/>
            <a:miter lim="800000"/>
            <a:headEnd/>
            <a:tailEnd/>
          </a:ln>
        </p:spPr>
      </p:pic>
      <p:pic>
        <p:nvPicPr>
          <p:cNvPr id="7" name="Picture 14" descr="http://www.spotlightroom.co.uk/images/films/rearwindow.jpg"/>
          <p:cNvPicPr>
            <a:picLocks noChangeAspect="1" noChangeArrowheads="1"/>
          </p:cNvPicPr>
          <p:nvPr/>
        </p:nvPicPr>
        <p:blipFill>
          <a:blip r:embed="rId5" cstate="print"/>
          <a:srcRect/>
          <a:stretch>
            <a:fillRect/>
          </a:stretch>
        </p:blipFill>
        <p:spPr bwMode="auto">
          <a:xfrm>
            <a:off x="7391400" y="0"/>
            <a:ext cx="1752600" cy="1752600"/>
          </a:xfrm>
          <a:prstGeom prst="rect">
            <a:avLst/>
          </a:prstGeom>
          <a:noFill/>
          <a:ln w="9525">
            <a:noFill/>
            <a:miter lim="800000"/>
            <a:headEnd/>
            <a:tailEnd/>
          </a:ln>
        </p:spPr>
      </p:pic>
    </p:spTree>
    <p:extLst>
      <p:ext uri="{BB962C8B-B14F-4D97-AF65-F5344CB8AC3E}">
        <p14:creationId xmlns:p14="http://schemas.microsoft.com/office/powerpoint/2010/main" val="207517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3561</Words>
  <Application>Microsoft Office PowerPoint</Application>
  <PresentationFormat>On-screen Show (4:3)</PresentationFormat>
  <Paragraphs>265</Paragraphs>
  <Slides>53</Slides>
  <Notes>37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Crime Writing</vt:lpstr>
      <vt:lpstr>The Approach</vt:lpstr>
      <vt:lpstr>The Approach</vt:lpstr>
      <vt:lpstr>The Approach</vt:lpstr>
      <vt:lpstr>The Approach</vt:lpstr>
      <vt:lpstr>The HSC Examination</vt:lpstr>
      <vt:lpstr>HSC Examination</vt:lpstr>
      <vt:lpstr>The Clues</vt:lpstr>
      <vt:lpstr>The Clues</vt:lpstr>
      <vt:lpstr>The Marking Rubric</vt:lpstr>
      <vt:lpstr>Genre Theory</vt:lpstr>
      <vt:lpstr>Genre Theory</vt:lpstr>
      <vt:lpstr>Genre Theory</vt:lpstr>
      <vt:lpstr>Values</vt:lpstr>
      <vt:lpstr>Meaning</vt:lpstr>
      <vt:lpstr>Anil’s Ghost</vt:lpstr>
      <vt:lpstr>Anil’s Ghost – Form</vt:lpstr>
      <vt:lpstr>The Writer</vt:lpstr>
      <vt:lpstr>The Crime &amp; Context</vt:lpstr>
      <vt:lpstr>The Investigation</vt:lpstr>
      <vt:lpstr>The Detective</vt:lpstr>
      <vt:lpstr>Constants &amp; Differences</vt:lpstr>
      <vt:lpstr>The Ideas</vt:lpstr>
      <vt:lpstr>The Ideas</vt:lpstr>
      <vt:lpstr>The Values</vt:lpstr>
      <vt:lpstr>The Values</vt:lpstr>
      <vt:lpstr>The Craft</vt:lpstr>
      <vt:lpstr>The Craft</vt:lpstr>
      <vt:lpstr>Anil’s Ghost - Thesis</vt:lpstr>
      <vt:lpstr>Anil’s Ghost - Thesis</vt:lpstr>
      <vt:lpstr>Anil’s Ghost - Thesis</vt:lpstr>
      <vt:lpstr>The Real Inspector Hound</vt:lpstr>
      <vt:lpstr>The Form</vt:lpstr>
      <vt:lpstr>The Form</vt:lpstr>
      <vt:lpstr>The Writer</vt:lpstr>
      <vt:lpstr>Crime and Context</vt:lpstr>
      <vt:lpstr>The Investigation &amp; the Detective</vt:lpstr>
      <vt:lpstr>Constants &amp; Differences</vt:lpstr>
      <vt:lpstr>Ideas</vt:lpstr>
      <vt:lpstr>Values</vt:lpstr>
      <vt:lpstr>Craft</vt:lpstr>
      <vt:lpstr>The Craft</vt:lpstr>
      <vt:lpstr>The Real Inspector Hound - Thesis</vt:lpstr>
      <vt:lpstr>The Skull Beneath the Skin</vt:lpstr>
      <vt:lpstr>The Form</vt:lpstr>
      <vt:lpstr>Writer</vt:lpstr>
      <vt:lpstr>The Detective</vt:lpstr>
      <vt:lpstr>Ideas</vt:lpstr>
      <vt:lpstr>Values</vt:lpstr>
      <vt:lpstr>Craft</vt:lpstr>
      <vt:lpstr>The Skull Beneath the Skin - Thesis</vt:lpstr>
      <vt:lpstr>The Skull Beneath the Skin - Thesis</vt:lpstr>
      <vt:lpstr>The Skull Beneath the Skin - 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Writing</dc:title>
  <dc:creator>Peter</dc:creator>
  <cp:lastModifiedBy>Peter</cp:lastModifiedBy>
  <cp:revision>45</cp:revision>
  <dcterms:created xsi:type="dcterms:W3CDTF">2010-05-15T08:20:47Z</dcterms:created>
  <dcterms:modified xsi:type="dcterms:W3CDTF">2011-05-14T22:02:25Z</dcterms:modified>
</cp:coreProperties>
</file>