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63" r:id="rId3"/>
    <p:sldId id="264" r:id="rId4"/>
    <p:sldId id="257" r:id="rId5"/>
    <p:sldId id="265" r:id="rId6"/>
    <p:sldId id="258" r:id="rId7"/>
    <p:sldId id="259" r:id="rId8"/>
    <p:sldId id="268" r:id="rId9"/>
    <p:sldId id="269" r:id="rId10"/>
    <p:sldId id="270" r:id="rId11"/>
    <p:sldId id="260" r:id="rId12"/>
    <p:sldId id="261" r:id="rId13"/>
    <p:sldId id="262" r:id="rId14"/>
    <p:sldId id="266" r:id="rId15"/>
    <p:sldId id="267" r:id="rId16"/>
    <p:sldId id="272"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0303"/>
  </p:clrMru>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p:scale>
          <a:sx n="60" d="100"/>
          <a:sy n="60" d="100"/>
        </p:scale>
        <p:origin x="-1434" y="-402"/>
      </p:cViewPr>
      <p:guideLst>
        <p:guide orient="horz" pos="2160"/>
        <p:guide pos="2880"/>
      </p:guideLst>
    </p:cSldViewPr>
  </p:slideViewPr>
  <p:outlineViewPr>
    <p:cViewPr>
      <p:scale>
        <a:sx n="33" d="100"/>
        <a:sy n="33" d="100"/>
      </p:scale>
      <p:origin x="48" y="1485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5410F0-1B57-44D9-BF61-A165A65B5A54}" type="datetimeFigureOut">
              <a:rPr lang="en-AU" smtClean="0"/>
              <a:pPr/>
              <a:t>2/11/2012</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C2A64E-007B-468F-B4C2-4C936BC5D6A0}" type="slidenum">
              <a:rPr lang="en-AU" smtClean="0"/>
              <a:pPr/>
              <a:t>‹#›</a:t>
            </a:fld>
            <a:endParaRPr lang="en-A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6AC2A64E-007B-468F-B4C2-4C936BC5D6A0}" type="slidenum">
              <a:rPr lang="en-AU" smtClean="0"/>
              <a:pPr/>
              <a:t>13</a:t>
            </a:fld>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AU"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powerpointstyles.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8" name="Text Box 34"/>
          <p:cNvSpPr txBox="1">
            <a:spLocks noChangeArrowheads="1"/>
          </p:cNvSpPr>
          <p:nvPr/>
        </p:nvSpPr>
        <p:spPr bwMode="auto">
          <a:xfrm>
            <a:off x="3348038" y="6237288"/>
            <a:ext cx="2457450" cy="366712"/>
          </a:xfrm>
          <a:prstGeom prst="rect">
            <a:avLst/>
          </a:prstGeom>
          <a:noFill/>
          <a:ln w="9525">
            <a:noFill/>
            <a:miter lim="800000"/>
            <a:headEnd/>
            <a:tailEnd/>
          </a:ln>
          <a:effectLst/>
        </p:spPr>
        <p:txBody>
          <a:bodyPr wrap="none">
            <a:spAutoFit/>
          </a:bodyPr>
          <a:lstStyle/>
          <a:p>
            <a:r>
              <a:rPr lang="fr-FR" dirty="0">
                <a:hlinkClick r:id="rId13"/>
              </a:rPr>
              <a:t>Powerpoint Templates</a:t>
            </a:r>
            <a:endParaRPr lang="fr-FR" dirty="0"/>
          </a:p>
        </p:txBody>
      </p:sp>
      <p:pic>
        <p:nvPicPr>
          <p:cNvPr id="1057" name="Picture 33" descr="gfd ge ytr tyuaz yurt "/>
          <p:cNvPicPr>
            <a:picLocks noChangeAspect="1" noChangeArrowheads="1"/>
          </p:cNvPicPr>
          <p:nvPr/>
        </p:nvPicPr>
        <p:blipFill>
          <a:blip r:embed="rId14" cstate="print"/>
          <a:srcRect/>
          <a:stretch>
            <a:fillRect/>
          </a:stretch>
        </p:blipFill>
        <p:spPr bwMode="auto">
          <a:xfrm>
            <a:off x="0" y="0"/>
            <a:ext cx="9144000" cy="6858000"/>
          </a:xfrm>
          <a:prstGeom prst="rect">
            <a:avLst/>
          </a:prstGeom>
          <a:noFill/>
        </p:spPr>
      </p:pic>
      <p:sp>
        <p:nvSpPr>
          <p:cNvPr id="1032" name="Text Box 8"/>
          <p:cNvSpPr txBox="1">
            <a:spLocks noChangeArrowheads="1"/>
          </p:cNvSpPr>
          <p:nvPr/>
        </p:nvSpPr>
        <p:spPr bwMode="auto">
          <a:xfrm>
            <a:off x="7962900" y="6375400"/>
            <a:ext cx="1073150" cy="366713"/>
          </a:xfrm>
          <a:prstGeom prst="rect">
            <a:avLst/>
          </a:prstGeom>
          <a:noFill/>
          <a:ln w="9525">
            <a:noFill/>
            <a:miter lim="800000"/>
            <a:headEnd/>
            <a:tailEnd/>
          </a:ln>
          <a:effectLst/>
        </p:spPr>
        <p:txBody>
          <a:bodyPr wrap="none">
            <a:spAutoFit/>
          </a:bodyPr>
          <a:lstStyle/>
          <a:p>
            <a:r>
              <a:rPr lang="fr-FR" b="1" dirty="0">
                <a:solidFill>
                  <a:schemeClr val="bg1"/>
                </a:solidFill>
              </a:rPr>
              <a:t>Page </a:t>
            </a:r>
            <a:fld id="{5133824C-E649-4C04-92A0-4301AAB1F932}" type="slidenum">
              <a:rPr lang="fr-FR" b="1">
                <a:solidFill>
                  <a:schemeClr val="bg1"/>
                </a:solidFill>
              </a:rPr>
              <a:pPr/>
              <a:t>‹#›</a:t>
            </a:fld>
            <a:endParaRPr lang="fr-FR"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thruBlk="1"/>
  </p:transition>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3048000"/>
            <a:ext cx="7731968" cy="762000"/>
          </a:xfrm>
        </p:spPr>
        <p:txBody>
          <a:bodyPr/>
          <a:lstStyle/>
          <a:p>
            <a:r>
              <a:rPr lang="en-AU" sz="6000" dirty="0" smtClean="0">
                <a:solidFill>
                  <a:schemeClr val="accent5">
                    <a:lumMod val="75000"/>
                  </a:schemeClr>
                </a:solidFill>
              </a:rPr>
              <a:t>Margaret Atwood</a:t>
            </a:r>
            <a:endParaRPr lang="en-AU" sz="6000" dirty="0">
              <a:solidFill>
                <a:schemeClr val="accent5">
                  <a:lumMod val="75000"/>
                </a:schemeClr>
              </a:solidFill>
            </a:endParaRPr>
          </a:p>
        </p:txBody>
      </p:sp>
      <p:sp>
        <p:nvSpPr>
          <p:cNvPr id="3" name="Subtitle 2"/>
          <p:cNvSpPr>
            <a:spLocks noGrp="1"/>
          </p:cNvSpPr>
          <p:nvPr>
            <p:ph type="subTitle" idx="1"/>
          </p:nvPr>
        </p:nvSpPr>
        <p:spPr>
          <a:xfrm>
            <a:off x="2743200" y="4124672"/>
            <a:ext cx="6400800" cy="1752600"/>
          </a:xfrm>
        </p:spPr>
        <p:txBody>
          <a:bodyPr/>
          <a:lstStyle/>
          <a:p>
            <a:r>
              <a:rPr lang="en-AU" dirty="0" smtClean="0">
                <a:solidFill>
                  <a:schemeClr val="accent5">
                    <a:lumMod val="75000"/>
                  </a:schemeClr>
                </a:solidFill>
              </a:rPr>
              <a:t>‘Spotty-Handed Villainesses’</a:t>
            </a:r>
          </a:p>
          <a:p>
            <a:r>
              <a:rPr lang="en-AU" dirty="0" smtClean="0">
                <a:solidFill>
                  <a:schemeClr val="accent5">
                    <a:lumMod val="75000"/>
                  </a:schemeClr>
                </a:solidFill>
              </a:rPr>
              <a:t>1994</a:t>
            </a:r>
            <a:endParaRPr lang="en-AU" dirty="0">
              <a:solidFill>
                <a:schemeClr val="accent5">
                  <a:lumMod val="75000"/>
                </a:schemeClr>
              </a:solidFill>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3728" y="260648"/>
            <a:ext cx="7020272" cy="6597352"/>
          </a:xfrm>
        </p:spPr>
        <p:txBody>
          <a:bodyPr/>
          <a:lstStyle/>
          <a:p>
            <a:pPr lvl="0"/>
            <a:r>
              <a:rPr lang="en-AU" sz="2400" b="1" dirty="0" smtClean="0">
                <a:solidFill>
                  <a:schemeClr val="accent5">
                    <a:lumMod val="90000"/>
                  </a:schemeClr>
                </a:solidFill>
              </a:rPr>
              <a:t>1970s feminism has been good for society</a:t>
            </a:r>
            <a:endParaRPr lang="en-AU" sz="2400" dirty="0" smtClean="0">
              <a:solidFill>
                <a:schemeClr val="accent5">
                  <a:lumMod val="90000"/>
                </a:schemeClr>
              </a:solidFill>
            </a:endParaRPr>
          </a:p>
          <a:p>
            <a:pPr lvl="1"/>
            <a:r>
              <a:rPr lang="en-AU" sz="2000" dirty="0" smtClean="0">
                <a:solidFill>
                  <a:schemeClr val="accent5">
                    <a:lumMod val="90000"/>
                  </a:schemeClr>
                </a:solidFill>
              </a:rPr>
              <a:t>Margaret ‘summarises’ within her speech the benefits to literature that the feminist movement supplied : </a:t>
            </a:r>
          </a:p>
          <a:p>
            <a:pPr lvl="2"/>
            <a:r>
              <a:rPr lang="en-AU" sz="1600" dirty="0" smtClean="0">
                <a:solidFill>
                  <a:schemeClr val="accent5">
                    <a:lumMod val="90000"/>
                  </a:schemeClr>
                </a:solidFill>
              </a:rPr>
              <a:t>“the expansion of the territory available to writers, both in character and in language; a sharp eyed examination of the way power works in gender relations, and the exposure of much of this as socially constructed; a vigorous exploration of many hitherto-concealed areas of experience.”</a:t>
            </a:r>
          </a:p>
          <a:p>
            <a:pPr lvl="1"/>
            <a:r>
              <a:rPr lang="en-AU" sz="2000" dirty="0" smtClean="0">
                <a:solidFill>
                  <a:schemeClr val="accent5">
                    <a:lumMod val="90000"/>
                  </a:schemeClr>
                </a:solidFill>
              </a:rPr>
              <a:t>Atwood also goes on to speak about the new kinds of behaviours that were available to female characters, exclaiming it to be yet another benefit of the Women’s Movement in the 1970s: </a:t>
            </a:r>
          </a:p>
          <a:p>
            <a:pPr lvl="2"/>
            <a:r>
              <a:rPr lang="en-AU" sz="1600" dirty="0" smtClean="0">
                <a:solidFill>
                  <a:schemeClr val="accent5">
                    <a:lumMod val="90000"/>
                  </a:schemeClr>
                </a:solidFill>
              </a:rPr>
              <a:t>‘The Women’s Movement has influenced how people read, and therefore what you can get away with, in art’</a:t>
            </a:r>
          </a:p>
          <a:p>
            <a:pPr lvl="1"/>
            <a:r>
              <a:rPr lang="en-AU" sz="2000" dirty="0" smtClean="0">
                <a:solidFill>
                  <a:schemeClr val="accent5">
                    <a:lumMod val="90000"/>
                  </a:schemeClr>
                </a:solidFill>
              </a:rPr>
              <a:t>She also again summarises the benefits that she thinks that have come to writing from feminism such as expanded subject matter, the critical examination of power relationships and the introduction of the notion of the social construction of gender. </a:t>
            </a:r>
          </a:p>
          <a:p>
            <a:endParaRPr lang="en-AU" dirty="0">
              <a:solidFill>
                <a:schemeClr val="tx1">
                  <a:lumMod val="10000"/>
                </a:schemeClr>
              </a:solidFill>
            </a:endParaRP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888" y="53752"/>
            <a:ext cx="8229600" cy="1143000"/>
          </a:xfrm>
        </p:spPr>
        <p:txBody>
          <a:bodyPr/>
          <a:lstStyle/>
          <a:p>
            <a:r>
              <a:rPr lang="en-AU" dirty="0" smtClean="0">
                <a:solidFill>
                  <a:schemeClr val="accent5">
                    <a:lumMod val="75000"/>
                  </a:schemeClr>
                </a:solidFill>
              </a:rPr>
              <a:t>Structure Of Speech</a:t>
            </a:r>
            <a:endParaRPr lang="en-AU" dirty="0">
              <a:solidFill>
                <a:schemeClr val="accent5">
                  <a:lumMod val="75000"/>
                </a:schemeClr>
              </a:solidFill>
            </a:endParaRPr>
          </a:p>
        </p:txBody>
      </p:sp>
      <p:sp>
        <p:nvSpPr>
          <p:cNvPr id="3" name="Content Placeholder 2"/>
          <p:cNvSpPr>
            <a:spLocks noGrp="1"/>
          </p:cNvSpPr>
          <p:nvPr>
            <p:ph idx="1"/>
          </p:nvPr>
        </p:nvSpPr>
        <p:spPr>
          <a:xfrm>
            <a:off x="1691680" y="692696"/>
            <a:ext cx="7380312" cy="6192688"/>
          </a:xfrm>
        </p:spPr>
        <p:txBody>
          <a:bodyPr/>
          <a:lstStyle/>
          <a:p>
            <a:r>
              <a:rPr lang="en-AU" sz="1650" dirty="0" smtClean="0">
                <a:solidFill>
                  <a:schemeClr val="accent5">
                    <a:lumMod val="90000"/>
                  </a:schemeClr>
                </a:solidFill>
              </a:rPr>
              <a:t>The speech opens with an introduction of the title and sub-title of the speech and a Margaret’s use of first person opens the speech up to the central idea and purpose; The portrayal of women in literature, in particular evil women</a:t>
            </a:r>
          </a:p>
          <a:p>
            <a:r>
              <a:rPr lang="en-AU" sz="1650" dirty="0" smtClean="0">
                <a:solidFill>
                  <a:schemeClr val="accent5">
                    <a:lumMod val="90000"/>
                  </a:schemeClr>
                </a:solidFill>
              </a:rPr>
              <a:t>Atwood then moves the speech forward and introduces a personal anecdote of her daughters play in order to define what literature is not</a:t>
            </a:r>
          </a:p>
          <a:p>
            <a:r>
              <a:rPr lang="en-AU" sz="1650" dirty="0" smtClean="0">
                <a:solidFill>
                  <a:schemeClr val="accent5">
                    <a:lumMod val="90000"/>
                  </a:schemeClr>
                </a:solidFill>
              </a:rPr>
              <a:t>Paragraph 11, is where Atwood begins to describe what a novel is, and begins to criticises those who attempt to define what exactly a novel is </a:t>
            </a:r>
          </a:p>
          <a:p>
            <a:pPr lvl="1"/>
            <a:r>
              <a:rPr lang="en-AU" sz="1650" b="1" dirty="0" smtClean="0">
                <a:solidFill>
                  <a:schemeClr val="accent5">
                    <a:lumMod val="90000"/>
                  </a:schemeClr>
                </a:solidFill>
              </a:rPr>
              <a:t>“only a very foolish person would attempt to give a definitive answer....”</a:t>
            </a:r>
          </a:p>
          <a:p>
            <a:pPr>
              <a:buNone/>
            </a:pPr>
            <a:r>
              <a:rPr lang="en-AU" sz="1650" dirty="0" smtClean="0">
                <a:solidFill>
                  <a:schemeClr val="accent5">
                    <a:lumMod val="90000"/>
                  </a:schemeClr>
                </a:solidFill>
              </a:rPr>
              <a:t>	She then goes on to further explain what a novel is but stating what a novel is not</a:t>
            </a:r>
          </a:p>
          <a:p>
            <a:r>
              <a:rPr lang="en-AU" sz="1650" dirty="0" smtClean="0">
                <a:solidFill>
                  <a:schemeClr val="accent5">
                    <a:lumMod val="90000"/>
                  </a:schemeClr>
                </a:solidFill>
              </a:rPr>
              <a:t>Paragraph 24 introduces the notion of women in literature, and Atwood focuses on female protagonists</a:t>
            </a:r>
          </a:p>
          <a:p>
            <a:pPr lvl="1"/>
            <a:r>
              <a:rPr lang="en-AU" sz="1650" b="1" dirty="0" smtClean="0">
                <a:solidFill>
                  <a:schemeClr val="accent5">
                    <a:lumMod val="90000"/>
                  </a:schemeClr>
                </a:solidFill>
              </a:rPr>
              <a:t>“Lets put a women at the centre of something-other-than-breakfast</a:t>
            </a:r>
          </a:p>
          <a:p>
            <a:pPr>
              <a:buFont typeface="Arial" pitchFamily="34" charset="0"/>
              <a:buChar char="•"/>
            </a:pPr>
            <a:r>
              <a:rPr lang="en-AU" sz="1650" dirty="0" smtClean="0">
                <a:solidFill>
                  <a:schemeClr val="accent5">
                    <a:lumMod val="90000"/>
                  </a:schemeClr>
                </a:solidFill>
              </a:rPr>
              <a:t>Throughout the remainder of the speech Atwood makes reference to other example of literature to further highlight her intentions and ideas on women in literature and the different roles that they can and have played.</a:t>
            </a:r>
          </a:p>
          <a:p>
            <a:pPr lvl="1"/>
            <a:r>
              <a:rPr lang="en-AU" sz="1650" b="1" dirty="0" smtClean="0">
                <a:solidFill>
                  <a:schemeClr val="accent5">
                    <a:lumMod val="90000"/>
                  </a:schemeClr>
                </a:solidFill>
              </a:rPr>
              <a:t>“Henry James’ </a:t>
            </a:r>
            <a:r>
              <a:rPr lang="en-AU" sz="1650" b="1" i="1" dirty="0" smtClean="0">
                <a:solidFill>
                  <a:schemeClr val="accent5">
                    <a:lumMod val="90000"/>
                  </a:schemeClr>
                </a:solidFill>
              </a:rPr>
              <a:t>The Turn of the Screw</a:t>
            </a:r>
            <a:r>
              <a:rPr lang="en-AU" sz="1650" b="1" dirty="0" smtClean="0">
                <a:solidFill>
                  <a:schemeClr val="accent5">
                    <a:lumMod val="90000"/>
                  </a:schemeClr>
                </a:solidFill>
              </a:rPr>
              <a:t> and Bram Stoker’s </a:t>
            </a:r>
            <a:r>
              <a:rPr lang="en-AU" sz="1650" b="1" i="1" dirty="0" smtClean="0">
                <a:solidFill>
                  <a:schemeClr val="accent5">
                    <a:lumMod val="90000"/>
                  </a:schemeClr>
                </a:solidFill>
              </a:rPr>
              <a:t>Dracula </a:t>
            </a:r>
            <a:r>
              <a:rPr lang="en-AU" sz="1650" b="1" dirty="0" smtClean="0">
                <a:solidFill>
                  <a:schemeClr val="accent5">
                    <a:lumMod val="90000"/>
                  </a:schemeClr>
                </a:solidFill>
              </a:rPr>
              <a:t>... Both revolve around notions of female sexuality”</a:t>
            </a:r>
            <a:endParaRPr lang="en-AU" sz="1650" b="1" i="1" dirty="0" smtClean="0">
              <a:solidFill>
                <a:schemeClr val="accent5">
                  <a:lumMod val="90000"/>
                </a:schemeClr>
              </a:solidFill>
            </a:endParaRPr>
          </a:p>
          <a:p>
            <a:pPr lvl="1"/>
            <a:endParaRPr lang="en-AU" sz="1200" dirty="0" smtClean="0">
              <a:solidFill>
                <a:schemeClr val="accent5">
                  <a:lumMod val="90000"/>
                </a:schemeClr>
              </a:solidFill>
            </a:endParaRPr>
          </a:p>
          <a:p>
            <a:pPr lvl="1"/>
            <a:endParaRPr lang="en-AU" sz="1200" dirty="0" smtClean="0">
              <a:solidFill>
                <a:schemeClr val="accent5">
                  <a:lumMod val="90000"/>
                </a:schemeClr>
              </a:solidFill>
            </a:endParaRPr>
          </a:p>
          <a:p>
            <a:pPr lvl="1">
              <a:buNone/>
            </a:pPr>
            <a:endParaRPr lang="en-AU" sz="1200" dirty="0" smtClean="0">
              <a:solidFill>
                <a:schemeClr val="accent5">
                  <a:lumMod val="90000"/>
                </a:schemeClr>
              </a:solidFill>
            </a:endParaRP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476672"/>
            <a:ext cx="8229600" cy="1143000"/>
          </a:xfrm>
        </p:spPr>
        <p:txBody>
          <a:bodyPr/>
          <a:lstStyle/>
          <a:p>
            <a:r>
              <a:rPr lang="en-AU" sz="3600" dirty="0" smtClean="0">
                <a:solidFill>
                  <a:schemeClr val="accent5">
                    <a:lumMod val="75000"/>
                  </a:schemeClr>
                </a:solidFill>
              </a:rPr>
              <a:t>Rhetorical Devices and Examples:</a:t>
            </a:r>
            <a:endParaRPr lang="en-AU" sz="3600" dirty="0">
              <a:solidFill>
                <a:schemeClr val="accent5">
                  <a:lumMod val="75000"/>
                </a:schemeClr>
              </a:solidFill>
            </a:endParaRPr>
          </a:p>
        </p:txBody>
      </p:sp>
      <p:graphicFrame>
        <p:nvGraphicFramePr>
          <p:cNvPr id="4" name="Table 3"/>
          <p:cNvGraphicFramePr>
            <a:graphicFrameLocks noGrp="1"/>
          </p:cNvGraphicFramePr>
          <p:nvPr/>
        </p:nvGraphicFramePr>
        <p:xfrm>
          <a:off x="323528" y="1340768"/>
          <a:ext cx="8568952" cy="4680520"/>
        </p:xfrm>
        <a:graphic>
          <a:graphicData uri="http://schemas.openxmlformats.org/drawingml/2006/table">
            <a:tbl>
              <a:tblPr>
                <a:tableStyleId>{35758FB7-9AC5-4552-8A53-C91805E547FA}</a:tableStyleId>
              </a:tblPr>
              <a:tblGrid>
                <a:gridCol w="2386387"/>
                <a:gridCol w="3326247"/>
                <a:gridCol w="2856318"/>
              </a:tblGrid>
              <a:tr h="292295">
                <a:tc>
                  <a:txBody>
                    <a:bodyPr/>
                    <a:lstStyle/>
                    <a:p>
                      <a:pPr>
                        <a:spcAft>
                          <a:spcPts val="0"/>
                        </a:spcAft>
                      </a:pPr>
                      <a:r>
                        <a:rPr lang="en-US" sz="1600" dirty="0"/>
                        <a:t>Quotes</a:t>
                      </a:r>
                      <a:endParaRPr lang="en-AU" sz="1600" b="1" dirty="0">
                        <a:solidFill>
                          <a:srgbClr val="5F497A"/>
                        </a:solidFill>
                        <a:latin typeface="Cambria"/>
                        <a:ea typeface="Cambria"/>
                        <a:cs typeface="Times New Roman"/>
                      </a:endParaRPr>
                    </a:p>
                  </a:txBody>
                  <a:tcPr marL="18253" marR="18253" marT="0" marB="0"/>
                </a:tc>
                <a:tc>
                  <a:txBody>
                    <a:bodyPr/>
                    <a:lstStyle/>
                    <a:p>
                      <a:pPr>
                        <a:spcAft>
                          <a:spcPts val="0"/>
                        </a:spcAft>
                      </a:pPr>
                      <a:r>
                        <a:rPr lang="en-US" sz="1600" dirty="0"/>
                        <a:t>Techniques</a:t>
                      </a:r>
                      <a:endParaRPr lang="en-AU" sz="1600" b="1" dirty="0">
                        <a:solidFill>
                          <a:srgbClr val="5F497A"/>
                        </a:solidFill>
                        <a:latin typeface="Cambria"/>
                        <a:ea typeface="Cambria"/>
                        <a:cs typeface="Times New Roman"/>
                      </a:endParaRPr>
                    </a:p>
                  </a:txBody>
                  <a:tcPr marL="18253" marR="18253" marT="0" marB="0"/>
                </a:tc>
                <a:tc>
                  <a:txBody>
                    <a:bodyPr/>
                    <a:lstStyle/>
                    <a:p>
                      <a:pPr>
                        <a:spcAft>
                          <a:spcPts val="0"/>
                        </a:spcAft>
                      </a:pPr>
                      <a:r>
                        <a:rPr lang="en-US" sz="1600" dirty="0"/>
                        <a:t>Effect</a:t>
                      </a:r>
                      <a:endParaRPr lang="en-AU" sz="1600" b="1" dirty="0">
                        <a:solidFill>
                          <a:srgbClr val="5F497A"/>
                        </a:solidFill>
                        <a:latin typeface="Cambria"/>
                        <a:ea typeface="Cambria"/>
                        <a:cs typeface="Times New Roman"/>
                      </a:endParaRPr>
                    </a:p>
                  </a:txBody>
                  <a:tcPr marL="18253" marR="18253" marT="0" marB="0"/>
                </a:tc>
              </a:tr>
              <a:tr h="1757565">
                <a:tc>
                  <a:txBody>
                    <a:bodyPr/>
                    <a:lstStyle/>
                    <a:p>
                      <a:pPr>
                        <a:spcAft>
                          <a:spcPts val="0"/>
                        </a:spcAft>
                      </a:pPr>
                      <a:r>
                        <a:rPr lang="en-US" sz="1600" dirty="0"/>
                        <a:t>“Spotty-handed villainesses” – Title </a:t>
                      </a:r>
                      <a:endParaRPr lang="en-AU" sz="1600" dirty="0">
                        <a:solidFill>
                          <a:srgbClr val="5F497A"/>
                        </a:solidFill>
                        <a:latin typeface="Cambria"/>
                        <a:ea typeface="Cambria"/>
                        <a:cs typeface="Times New Roman"/>
                      </a:endParaRPr>
                    </a:p>
                  </a:txBody>
                  <a:tcPr marL="18253" marR="18253" marT="0" marB="0"/>
                </a:tc>
                <a:tc>
                  <a:txBody>
                    <a:bodyPr/>
                    <a:lstStyle/>
                    <a:p>
                      <a:pPr>
                        <a:spcAft>
                          <a:spcPts val="0"/>
                        </a:spcAft>
                      </a:pPr>
                      <a:r>
                        <a:rPr lang="en-US" sz="1600" dirty="0"/>
                        <a:t>Allusion to Lady MacBeth – she seemed to see </a:t>
                      </a:r>
                      <a:r>
                        <a:rPr lang="en-US" sz="1600" dirty="0" smtClean="0"/>
                        <a:t>spots (symbols</a:t>
                      </a:r>
                      <a:r>
                        <a:rPr lang="en-US" sz="1600" baseline="0" dirty="0" smtClean="0"/>
                        <a:t> of guilt)</a:t>
                      </a:r>
                      <a:r>
                        <a:rPr lang="en-US" sz="1600" dirty="0" smtClean="0"/>
                        <a:t> </a:t>
                      </a:r>
                      <a:r>
                        <a:rPr lang="en-US" sz="1600" dirty="0"/>
                        <a:t>on her hands after she</a:t>
                      </a:r>
                      <a:r>
                        <a:rPr lang="en-US" sz="1600" dirty="0" smtClean="0"/>
                        <a:t> influenced her husband to murder the king</a:t>
                      </a:r>
                      <a:endParaRPr lang="en-AU" sz="1600" dirty="0">
                        <a:solidFill>
                          <a:srgbClr val="5F497A"/>
                        </a:solidFill>
                        <a:latin typeface="Cambria"/>
                        <a:ea typeface="Cambria"/>
                        <a:cs typeface="Times New Roman"/>
                      </a:endParaRPr>
                    </a:p>
                  </a:txBody>
                  <a:tcPr marL="18253" marR="18253" marT="0" marB="0"/>
                </a:tc>
                <a:tc>
                  <a:txBody>
                    <a:bodyPr/>
                    <a:lstStyle/>
                    <a:p>
                      <a:pPr>
                        <a:spcAft>
                          <a:spcPts val="0"/>
                        </a:spcAft>
                      </a:pPr>
                      <a:r>
                        <a:rPr lang="en-US" sz="1600" dirty="0"/>
                        <a:t>Witty and lightly toned way of saying “evil women” introducing her argument that the advent of feminism has made a problem of the presentation of evil women in literature</a:t>
                      </a:r>
                      <a:endParaRPr lang="en-AU" sz="1600" dirty="0">
                        <a:solidFill>
                          <a:srgbClr val="5F497A"/>
                        </a:solidFill>
                        <a:latin typeface="Cambria"/>
                        <a:ea typeface="Cambria"/>
                        <a:cs typeface="Times New Roman"/>
                      </a:endParaRPr>
                    </a:p>
                  </a:txBody>
                  <a:tcPr marL="18253" marR="18253" marT="0" marB="0"/>
                </a:tc>
              </a:tr>
              <a:tr h="2630660">
                <a:tc>
                  <a:txBody>
                    <a:bodyPr/>
                    <a:lstStyle/>
                    <a:p>
                      <a:pPr>
                        <a:spcAft>
                          <a:spcPts val="0"/>
                        </a:spcAft>
                      </a:pPr>
                      <a:r>
                        <a:rPr lang="en-US" sz="1600" dirty="0"/>
                        <a:t>“When my daughter was five…” – story of her daughter putting on a “play” that consisted of the two characters eating breakfast</a:t>
                      </a:r>
                      <a:endParaRPr lang="en-AU" sz="1600" dirty="0">
                        <a:solidFill>
                          <a:srgbClr val="5F497A"/>
                        </a:solidFill>
                        <a:latin typeface="Cambria"/>
                        <a:ea typeface="Cambria"/>
                        <a:cs typeface="Times New Roman"/>
                      </a:endParaRPr>
                    </a:p>
                  </a:txBody>
                  <a:tcPr marL="18253" marR="18253" marT="0" marB="0"/>
                </a:tc>
                <a:tc>
                  <a:txBody>
                    <a:bodyPr/>
                    <a:lstStyle/>
                    <a:p>
                      <a:pPr>
                        <a:spcAft>
                          <a:spcPts val="0"/>
                        </a:spcAft>
                      </a:pPr>
                      <a:r>
                        <a:rPr lang="en-US" sz="1600" dirty="0"/>
                        <a:t>Personal anecdote</a:t>
                      </a:r>
                      <a:endParaRPr lang="en-AU" sz="1600" dirty="0">
                        <a:solidFill>
                          <a:srgbClr val="5F497A"/>
                        </a:solidFill>
                        <a:latin typeface="Cambria"/>
                        <a:ea typeface="Cambria"/>
                        <a:cs typeface="Times New Roman"/>
                      </a:endParaRPr>
                    </a:p>
                  </a:txBody>
                  <a:tcPr marL="18253" marR="18253" marT="0" marB="0"/>
                </a:tc>
                <a:tc>
                  <a:txBody>
                    <a:bodyPr/>
                    <a:lstStyle/>
                    <a:p>
                      <a:pPr>
                        <a:spcAft>
                          <a:spcPts val="0"/>
                        </a:spcAft>
                      </a:pPr>
                      <a:r>
                        <a:rPr lang="en-US" sz="1600" dirty="0"/>
                        <a:t>The ‘eternal breakfast’ functions throughout her speech as part of her system of reasoning – becomes a motif that serves as a symbol for the static order that she is critiquing (illustrates through the anecdote that in literature, “something has to happen”</a:t>
                      </a:r>
                      <a:endParaRPr lang="en-AU" sz="1600" dirty="0">
                        <a:solidFill>
                          <a:srgbClr val="5F497A"/>
                        </a:solidFill>
                        <a:latin typeface="Cambria"/>
                        <a:ea typeface="Cambria"/>
                        <a:cs typeface="Times New Roman"/>
                      </a:endParaRPr>
                    </a:p>
                  </a:txBody>
                  <a:tcPr marL="18253" marR="18253" marT="0" marB="0"/>
                </a:tc>
              </a:tr>
            </a:tbl>
          </a:graphicData>
        </a:graphic>
      </p:graphicFrame>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79512" y="188640"/>
          <a:ext cx="8784975" cy="4315550"/>
        </p:xfrm>
        <a:graphic>
          <a:graphicData uri="http://schemas.openxmlformats.org/drawingml/2006/table">
            <a:tbl>
              <a:tblPr>
                <a:tableStyleId>{35758FB7-9AC5-4552-8A53-C91805E547FA}</a:tableStyleId>
              </a:tblPr>
              <a:tblGrid>
                <a:gridCol w="2928325"/>
                <a:gridCol w="2928325"/>
                <a:gridCol w="2928325"/>
              </a:tblGrid>
              <a:tr h="247094">
                <a:tc>
                  <a:txBody>
                    <a:bodyPr/>
                    <a:lstStyle/>
                    <a:p>
                      <a:pPr>
                        <a:spcAft>
                          <a:spcPts val="0"/>
                        </a:spcAft>
                      </a:pPr>
                      <a:r>
                        <a:rPr lang="en-US" sz="1500" dirty="0"/>
                        <a:t>Quotes</a:t>
                      </a:r>
                      <a:endParaRPr lang="en-AU" sz="1500" b="1" dirty="0">
                        <a:solidFill>
                          <a:srgbClr val="5F497A"/>
                        </a:solidFill>
                        <a:latin typeface="Cambria"/>
                        <a:ea typeface="Cambria"/>
                        <a:cs typeface="Times New Roman"/>
                      </a:endParaRPr>
                    </a:p>
                  </a:txBody>
                  <a:tcPr marL="18253" marR="18253" marT="0" marB="0"/>
                </a:tc>
                <a:tc>
                  <a:txBody>
                    <a:bodyPr/>
                    <a:lstStyle/>
                    <a:p>
                      <a:pPr>
                        <a:spcAft>
                          <a:spcPts val="0"/>
                        </a:spcAft>
                      </a:pPr>
                      <a:r>
                        <a:rPr lang="en-US" sz="1500" dirty="0"/>
                        <a:t>Techniques</a:t>
                      </a:r>
                      <a:endParaRPr lang="en-AU" sz="1500" b="1" dirty="0">
                        <a:solidFill>
                          <a:srgbClr val="5F497A"/>
                        </a:solidFill>
                        <a:latin typeface="Cambria"/>
                        <a:ea typeface="Cambria"/>
                        <a:cs typeface="Times New Roman"/>
                      </a:endParaRPr>
                    </a:p>
                  </a:txBody>
                  <a:tcPr marL="18253" marR="18253" marT="0" marB="0"/>
                </a:tc>
                <a:tc>
                  <a:txBody>
                    <a:bodyPr/>
                    <a:lstStyle/>
                    <a:p>
                      <a:pPr>
                        <a:spcAft>
                          <a:spcPts val="0"/>
                        </a:spcAft>
                      </a:pPr>
                      <a:r>
                        <a:rPr lang="en-US" sz="1500" dirty="0"/>
                        <a:t>Effect</a:t>
                      </a:r>
                      <a:endParaRPr lang="en-AU" sz="1500" b="1" dirty="0">
                        <a:solidFill>
                          <a:srgbClr val="5F497A"/>
                        </a:solidFill>
                        <a:latin typeface="Cambria"/>
                        <a:ea typeface="Cambria"/>
                        <a:cs typeface="Times New Roman"/>
                      </a:endParaRPr>
                    </a:p>
                  </a:txBody>
                  <a:tcPr marL="18253" marR="18253" marT="0" marB="0"/>
                </a:tc>
              </a:tr>
              <a:tr h="1482560">
                <a:tc>
                  <a:txBody>
                    <a:bodyPr/>
                    <a:lstStyle/>
                    <a:p>
                      <a:pPr>
                        <a:spcAft>
                          <a:spcPts val="0"/>
                        </a:spcAft>
                      </a:pPr>
                      <a:r>
                        <a:rPr lang="en-US" sz="1500" dirty="0"/>
                        <a:t>“flogging a few dead horses… galloping around as vigorously as ever”</a:t>
                      </a:r>
                      <a:endParaRPr lang="en-AU" sz="1500" dirty="0">
                        <a:solidFill>
                          <a:srgbClr val="5F497A"/>
                        </a:solidFill>
                        <a:latin typeface="Cambria"/>
                        <a:ea typeface="Cambria"/>
                        <a:cs typeface="Times New Roman"/>
                      </a:endParaRPr>
                    </a:p>
                  </a:txBody>
                  <a:tcPr marL="18253" marR="18253" marT="0" marB="0"/>
                </a:tc>
                <a:tc>
                  <a:txBody>
                    <a:bodyPr/>
                    <a:lstStyle/>
                    <a:p>
                      <a:pPr>
                        <a:spcAft>
                          <a:spcPts val="0"/>
                        </a:spcAft>
                      </a:pPr>
                      <a:r>
                        <a:rPr lang="en-US" sz="1500" dirty="0"/>
                        <a:t>Metaphor, imagery</a:t>
                      </a:r>
                      <a:endParaRPr lang="en-AU" sz="1500" dirty="0"/>
                    </a:p>
                  </a:txBody>
                  <a:tcPr marL="18253" marR="18253" marT="0" marB="0"/>
                </a:tc>
                <a:tc>
                  <a:txBody>
                    <a:bodyPr/>
                    <a:lstStyle/>
                    <a:p>
                      <a:pPr>
                        <a:spcAft>
                          <a:spcPts val="0"/>
                        </a:spcAft>
                      </a:pPr>
                      <a:r>
                        <a:rPr lang="en-US" sz="1500" dirty="0"/>
                        <a:t>The extended metaphor creates an image in the audience’s head of deceased horses galloping indicating that the “dead horses” (settled arguments) are not dead (settled) at all</a:t>
                      </a:r>
                      <a:endParaRPr lang="en-AU" sz="1500" dirty="0">
                        <a:solidFill>
                          <a:srgbClr val="5F497A"/>
                        </a:solidFill>
                        <a:latin typeface="Cambria"/>
                        <a:ea typeface="Cambria"/>
                        <a:cs typeface="Times New Roman"/>
                      </a:endParaRPr>
                    </a:p>
                  </a:txBody>
                  <a:tcPr marL="18253" marR="18253" marT="0" marB="0"/>
                </a:tc>
              </a:tr>
              <a:tr h="2585896">
                <a:tc>
                  <a:txBody>
                    <a:bodyPr/>
                    <a:lstStyle/>
                    <a:p>
                      <a:pPr>
                        <a:spcAft>
                          <a:spcPts val="0"/>
                        </a:spcAft>
                      </a:pPr>
                      <a:r>
                        <a:rPr lang="en-US" sz="1500" dirty="0"/>
                        <a:t>“Only a very foolish person would attempt to give a definite answer…”</a:t>
                      </a:r>
                      <a:endParaRPr lang="en-AU" sz="1500" dirty="0">
                        <a:solidFill>
                          <a:srgbClr val="5F497A"/>
                        </a:solidFill>
                        <a:latin typeface="Cambria"/>
                        <a:ea typeface="Cambria"/>
                        <a:cs typeface="Times New Roman"/>
                      </a:endParaRPr>
                    </a:p>
                  </a:txBody>
                  <a:tcPr marL="18253" marR="18253" marT="0" marB="0"/>
                </a:tc>
                <a:tc>
                  <a:txBody>
                    <a:bodyPr/>
                    <a:lstStyle/>
                    <a:p>
                      <a:pPr>
                        <a:spcAft>
                          <a:spcPts val="0"/>
                        </a:spcAft>
                      </a:pPr>
                      <a:r>
                        <a:rPr lang="en-US" sz="1500" dirty="0"/>
                        <a:t>Self deprecating irony</a:t>
                      </a:r>
                      <a:endParaRPr lang="en-AU" sz="1500" dirty="0"/>
                    </a:p>
                  </a:txBody>
                  <a:tcPr marL="18253" marR="18253" marT="0" marB="0"/>
                </a:tc>
                <a:tc>
                  <a:txBody>
                    <a:bodyPr/>
                    <a:lstStyle/>
                    <a:p>
                      <a:pPr>
                        <a:spcAft>
                          <a:spcPts val="0"/>
                        </a:spcAft>
                      </a:pPr>
                      <a:r>
                        <a:rPr lang="en-US" sz="1500" dirty="0"/>
                        <a:t>She is using </a:t>
                      </a:r>
                      <a:r>
                        <a:rPr lang="en-US" sz="1500" dirty="0" smtClean="0"/>
                        <a:t>humor </a:t>
                      </a:r>
                      <a:r>
                        <a:rPr lang="en-US" sz="1500" dirty="0"/>
                        <a:t>and wit to lower her status and appeal to ethos </a:t>
                      </a:r>
                      <a:endParaRPr lang="en-AU" sz="1500" dirty="0"/>
                    </a:p>
                    <a:p>
                      <a:pPr>
                        <a:spcAft>
                          <a:spcPts val="0"/>
                        </a:spcAft>
                      </a:pPr>
                      <a:r>
                        <a:rPr lang="en-US" sz="1500" dirty="0"/>
                        <a:t>She also uses this technique to undermine her own logical arguments and therefore she is able to expand the context of the speech to apply to a long standing issue of the limitations of applying logic alone to understand reality</a:t>
                      </a:r>
                      <a:endParaRPr lang="en-AU" sz="1500" dirty="0">
                        <a:solidFill>
                          <a:srgbClr val="5F497A"/>
                        </a:solidFill>
                        <a:latin typeface="Cambria"/>
                        <a:ea typeface="Cambria"/>
                        <a:cs typeface="Times New Roman"/>
                      </a:endParaRPr>
                    </a:p>
                  </a:txBody>
                  <a:tcPr marL="18253" marR="18253" marT="0" marB="0"/>
                </a:tc>
              </a:tr>
            </a:tbl>
          </a:graphicData>
        </a:graphic>
      </p:graphicFrame>
      <p:graphicFrame>
        <p:nvGraphicFramePr>
          <p:cNvPr id="5" name="Table 4"/>
          <p:cNvGraphicFramePr>
            <a:graphicFrameLocks noGrp="1"/>
          </p:cNvGraphicFramePr>
          <p:nvPr/>
        </p:nvGraphicFramePr>
        <p:xfrm>
          <a:off x="179512" y="4509120"/>
          <a:ext cx="8784976" cy="2094576"/>
        </p:xfrm>
        <a:graphic>
          <a:graphicData uri="http://schemas.openxmlformats.org/drawingml/2006/table">
            <a:tbl>
              <a:tblPr>
                <a:tableStyleId>{3C2FFA5D-87B4-456A-9821-1D502468CF0F}</a:tableStyleId>
              </a:tblPr>
              <a:tblGrid>
                <a:gridCol w="2952328"/>
                <a:gridCol w="2880320"/>
                <a:gridCol w="2952328"/>
              </a:tblGrid>
              <a:tr h="2094576">
                <a:tc>
                  <a:txBody>
                    <a:bodyPr/>
                    <a:lstStyle/>
                    <a:p>
                      <a:pPr>
                        <a:spcAft>
                          <a:spcPts val="0"/>
                        </a:spcAft>
                      </a:pPr>
                      <a:r>
                        <a:rPr lang="en-US" sz="1500" dirty="0"/>
                        <a:t>“What kind of something... How do I know this... first let me go over… What is a novel, anyway?”</a:t>
                      </a:r>
                      <a:endParaRPr lang="en-AU" sz="1500" dirty="0">
                        <a:solidFill>
                          <a:srgbClr val="5F497A"/>
                        </a:solidFill>
                        <a:latin typeface="Cambria"/>
                        <a:ea typeface="Cambria"/>
                        <a:cs typeface="Times New Roman"/>
                      </a:endParaRPr>
                    </a:p>
                  </a:txBody>
                  <a:tcPr marL="18253" marR="18253" marT="0" marB="0"/>
                </a:tc>
                <a:tc>
                  <a:txBody>
                    <a:bodyPr/>
                    <a:lstStyle/>
                    <a:p>
                      <a:pPr>
                        <a:spcAft>
                          <a:spcPts val="0"/>
                        </a:spcAft>
                      </a:pPr>
                      <a:r>
                        <a:rPr lang="en-US" sz="1500" dirty="0"/>
                        <a:t>Hypophora, metabasis</a:t>
                      </a:r>
                      <a:endParaRPr lang="en-AU" sz="1500" dirty="0">
                        <a:solidFill>
                          <a:srgbClr val="5F497A"/>
                        </a:solidFill>
                        <a:latin typeface="Cambria"/>
                        <a:ea typeface="Cambria"/>
                        <a:cs typeface="Times New Roman"/>
                      </a:endParaRPr>
                    </a:p>
                  </a:txBody>
                  <a:tcPr marL="18253" marR="18253" marT="0" marB="0"/>
                </a:tc>
                <a:tc>
                  <a:txBody>
                    <a:bodyPr/>
                    <a:lstStyle/>
                    <a:p>
                      <a:pPr>
                        <a:spcAft>
                          <a:spcPts val="0"/>
                        </a:spcAft>
                      </a:pPr>
                      <a:r>
                        <a:rPr lang="en-US" sz="1500" dirty="0"/>
                        <a:t>The beginning of three consecutive paragraphs are hypophora and along with the metabasis (“Let me go over…”) guide the listener through the steps of her argument – leading off from the tail end of each previous paragraph to the next rhetorical question</a:t>
                      </a:r>
                      <a:endParaRPr lang="en-AU" sz="1500" dirty="0">
                        <a:solidFill>
                          <a:srgbClr val="5F497A"/>
                        </a:solidFill>
                        <a:latin typeface="Cambria"/>
                        <a:ea typeface="Cambria"/>
                        <a:cs typeface="Times New Roman"/>
                      </a:endParaRPr>
                    </a:p>
                  </a:txBody>
                  <a:tcPr marL="18253" marR="18253" marT="0" marB="0"/>
                </a:tc>
              </a:tr>
            </a:tbl>
          </a:graphicData>
        </a:graphic>
      </p:graphicFrame>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07504" y="329677"/>
          <a:ext cx="8856984" cy="5979643"/>
        </p:xfrm>
        <a:graphic>
          <a:graphicData uri="http://schemas.openxmlformats.org/drawingml/2006/table">
            <a:tbl>
              <a:tblPr>
                <a:tableStyleId>{35758FB7-9AC5-4552-8A53-C91805E547FA}</a:tableStyleId>
              </a:tblPr>
              <a:tblGrid>
                <a:gridCol w="2882082"/>
                <a:gridCol w="2987451"/>
                <a:gridCol w="2987451"/>
              </a:tblGrid>
              <a:tr h="240862">
                <a:tc>
                  <a:txBody>
                    <a:bodyPr/>
                    <a:lstStyle/>
                    <a:p>
                      <a:pPr>
                        <a:spcAft>
                          <a:spcPts val="0"/>
                        </a:spcAft>
                      </a:pPr>
                      <a:r>
                        <a:rPr lang="en-US" sz="1600" baseline="0" dirty="0"/>
                        <a:t>Quotes</a:t>
                      </a:r>
                      <a:endParaRPr lang="en-AU" sz="1600" b="1" baseline="0" dirty="0">
                        <a:solidFill>
                          <a:srgbClr val="5F497A"/>
                        </a:solidFill>
                        <a:latin typeface="Cambria"/>
                        <a:ea typeface="Cambria"/>
                        <a:cs typeface="Times New Roman"/>
                      </a:endParaRPr>
                    </a:p>
                  </a:txBody>
                  <a:tcPr marL="18253" marR="18253" marT="0" marB="0"/>
                </a:tc>
                <a:tc>
                  <a:txBody>
                    <a:bodyPr/>
                    <a:lstStyle/>
                    <a:p>
                      <a:pPr>
                        <a:spcAft>
                          <a:spcPts val="0"/>
                        </a:spcAft>
                      </a:pPr>
                      <a:r>
                        <a:rPr lang="en-US" sz="1600" baseline="0" dirty="0"/>
                        <a:t>Techniques</a:t>
                      </a:r>
                      <a:endParaRPr lang="en-AU" sz="1600" b="1" baseline="0" dirty="0">
                        <a:solidFill>
                          <a:srgbClr val="5F497A"/>
                        </a:solidFill>
                        <a:latin typeface="Cambria"/>
                        <a:ea typeface="Cambria"/>
                        <a:cs typeface="Times New Roman"/>
                      </a:endParaRPr>
                    </a:p>
                  </a:txBody>
                  <a:tcPr marL="18253" marR="18253" marT="0" marB="0"/>
                </a:tc>
                <a:tc>
                  <a:txBody>
                    <a:bodyPr/>
                    <a:lstStyle/>
                    <a:p>
                      <a:pPr>
                        <a:spcAft>
                          <a:spcPts val="0"/>
                        </a:spcAft>
                      </a:pPr>
                      <a:r>
                        <a:rPr lang="en-US" sz="1600" baseline="0" dirty="0"/>
                        <a:t>Effect</a:t>
                      </a:r>
                      <a:endParaRPr lang="en-AU" sz="1600" b="1" baseline="0" dirty="0">
                        <a:solidFill>
                          <a:srgbClr val="5F497A"/>
                        </a:solidFill>
                        <a:latin typeface="Cambria"/>
                        <a:ea typeface="Cambria"/>
                        <a:cs typeface="Times New Roman"/>
                      </a:endParaRPr>
                    </a:p>
                  </a:txBody>
                  <a:tcPr marL="18253" marR="18253" marT="0" marB="0"/>
                </a:tc>
              </a:tr>
              <a:tr h="1911935">
                <a:tc>
                  <a:txBody>
                    <a:bodyPr/>
                    <a:lstStyle/>
                    <a:p>
                      <a:pPr>
                        <a:spcAft>
                          <a:spcPts val="0"/>
                        </a:spcAft>
                      </a:pPr>
                      <a:r>
                        <a:rPr lang="en-US" sz="1600" baseline="0" dirty="0"/>
                        <a:t>“If you want power you have to accept responsibility, and actions produce consequences”</a:t>
                      </a:r>
                      <a:endParaRPr lang="en-AU" sz="1600" baseline="0" dirty="0">
                        <a:solidFill>
                          <a:srgbClr val="5F497A"/>
                        </a:solidFill>
                        <a:latin typeface="Cambria"/>
                        <a:ea typeface="Cambria"/>
                        <a:cs typeface="Times New Roman"/>
                      </a:endParaRPr>
                    </a:p>
                  </a:txBody>
                  <a:tcPr marL="18253" marR="18253" marT="0" marB="0"/>
                </a:tc>
                <a:tc>
                  <a:txBody>
                    <a:bodyPr/>
                    <a:lstStyle/>
                    <a:p>
                      <a:pPr>
                        <a:spcAft>
                          <a:spcPts val="0"/>
                        </a:spcAft>
                      </a:pPr>
                      <a:r>
                        <a:rPr lang="en-US" sz="1600" dirty="0"/>
                        <a:t>Sententia</a:t>
                      </a:r>
                      <a:endParaRPr lang="en-AU" sz="1600" dirty="0"/>
                    </a:p>
                  </a:txBody>
                  <a:tcPr marL="18253" marR="18253" marT="0" marB="0"/>
                </a:tc>
                <a:tc>
                  <a:txBody>
                    <a:bodyPr/>
                    <a:lstStyle/>
                    <a:p>
                      <a:pPr>
                        <a:spcAft>
                          <a:spcPts val="0"/>
                        </a:spcAft>
                      </a:pPr>
                      <a:r>
                        <a:rPr lang="en-US" sz="1600" baseline="0" dirty="0"/>
                        <a:t>Conveys broader and more philosophical truisms that go beyond the scope of the critique she is making on the orthodox feminist position (referencing the well known correlation between power and responsibility)</a:t>
                      </a:r>
                      <a:endParaRPr lang="en-AU" sz="1600" baseline="0" dirty="0">
                        <a:solidFill>
                          <a:srgbClr val="5F497A"/>
                        </a:solidFill>
                        <a:latin typeface="Cambria"/>
                        <a:ea typeface="Cambria"/>
                        <a:cs typeface="Times New Roman"/>
                      </a:endParaRPr>
                    </a:p>
                  </a:txBody>
                  <a:tcPr marL="18253" marR="18253" marT="0" marB="0"/>
                </a:tc>
              </a:tr>
              <a:tr h="2150926">
                <a:tc>
                  <a:txBody>
                    <a:bodyPr/>
                    <a:lstStyle/>
                    <a:p>
                      <a:pPr>
                        <a:spcAft>
                          <a:spcPts val="0"/>
                        </a:spcAft>
                      </a:pPr>
                      <a:r>
                        <a:rPr lang="en-US" sz="1600" baseline="0" dirty="0"/>
                        <a:t>“Closed-off road… “</a:t>
                      </a:r>
                      <a:endParaRPr lang="en-AU" sz="1600" baseline="0" dirty="0">
                        <a:solidFill>
                          <a:srgbClr val="5F497A"/>
                        </a:solidFill>
                        <a:latin typeface="Cambria"/>
                        <a:ea typeface="Cambria"/>
                        <a:cs typeface="Times New Roman"/>
                      </a:endParaRPr>
                    </a:p>
                  </a:txBody>
                  <a:tcPr marL="18253" marR="18253" marT="0" marB="0"/>
                </a:tc>
                <a:tc>
                  <a:txBody>
                    <a:bodyPr/>
                    <a:lstStyle/>
                    <a:p>
                      <a:pPr>
                        <a:spcAft>
                          <a:spcPts val="0"/>
                        </a:spcAft>
                      </a:pPr>
                      <a:r>
                        <a:rPr lang="en-US" sz="1600" dirty="0"/>
                        <a:t>Metaphor</a:t>
                      </a:r>
                      <a:endParaRPr lang="en-AU" sz="1600" dirty="0"/>
                    </a:p>
                  </a:txBody>
                  <a:tcPr marL="18253" marR="18253" marT="0" marB="0"/>
                </a:tc>
                <a:tc>
                  <a:txBody>
                    <a:bodyPr/>
                    <a:lstStyle/>
                    <a:p>
                      <a:pPr>
                        <a:spcAft>
                          <a:spcPts val="0"/>
                        </a:spcAft>
                      </a:pPr>
                      <a:r>
                        <a:rPr lang="en-US" sz="1600" baseline="0" dirty="0"/>
                        <a:t>The metaphor of the ‘closed-off road” refers to the lack of evil women in recent fiction literature – keeps with the perspective of Atwood in that she is not suggesting, she is merely curious – just like the ‘closed off road’ that raises curiosity</a:t>
                      </a:r>
                      <a:endParaRPr lang="en-AU" sz="1600" baseline="0" dirty="0">
                        <a:solidFill>
                          <a:srgbClr val="5F497A"/>
                        </a:solidFill>
                        <a:latin typeface="Cambria"/>
                        <a:ea typeface="Cambria"/>
                        <a:cs typeface="Times New Roman"/>
                      </a:endParaRPr>
                    </a:p>
                  </a:txBody>
                  <a:tcPr marL="18253" marR="18253" marT="0" marB="0"/>
                </a:tc>
              </a:tr>
              <a:tr h="1672942">
                <a:tc>
                  <a:txBody>
                    <a:bodyPr/>
                    <a:lstStyle/>
                    <a:p>
                      <a:pPr>
                        <a:spcAft>
                          <a:spcPts val="0"/>
                        </a:spcAft>
                      </a:pPr>
                      <a:r>
                        <a:rPr lang="en-US" sz="1600" baseline="0" dirty="0"/>
                        <a:t>“Angel/Whore” “Women who wore high heels and makeup were instantly suspect, those in overalls were acceptable”</a:t>
                      </a:r>
                      <a:endParaRPr lang="en-AU" sz="1600" baseline="0" dirty="0">
                        <a:solidFill>
                          <a:srgbClr val="5F497A"/>
                        </a:solidFill>
                        <a:latin typeface="Cambria"/>
                        <a:ea typeface="Cambria"/>
                        <a:cs typeface="Times New Roman"/>
                      </a:endParaRPr>
                    </a:p>
                  </a:txBody>
                  <a:tcPr marL="18253" marR="18253" marT="0" marB="0"/>
                </a:tc>
                <a:tc>
                  <a:txBody>
                    <a:bodyPr/>
                    <a:lstStyle/>
                    <a:p>
                      <a:pPr>
                        <a:spcAft>
                          <a:spcPts val="0"/>
                        </a:spcAft>
                      </a:pPr>
                      <a:r>
                        <a:rPr lang="en-US" sz="1600" dirty="0"/>
                        <a:t>Juxtaposition/comparison</a:t>
                      </a:r>
                      <a:endParaRPr lang="en-AU" sz="1600" dirty="0"/>
                    </a:p>
                  </a:txBody>
                  <a:tcPr marL="18253" marR="18253" marT="0" marB="0"/>
                </a:tc>
                <a:tc>
                  <a:txBody>
                    <a:bodyPr/>
                    <a:lstStyle/>
                    <a:p>
                      <a:pPr>
                        <a:spcAft>
                          <a:spcPts val="0"/>
                        </a:spcAft>
                      </a:pPr>
                      <a:r>
                        <a:rPr lang="en-US" sz="1600" baseline="0" dirty="0"/>
                        <a:t>Challenges the stigma attached to women who wear high heels and makeup who are seen as counter feminists, whereas those extreme feminists dress ‘in overalls’ to escape from that</a:t>
                      </a:r>
                      <a:endParaRPr lang="en-AU" sz="1600" baseline="0" dirty="0">
                        <a:solidFill>
                          <a:srgbClr val="5F497A"/>
                        </a:solidFill>
                        <a:latin typeface="Cambria"/>
                        <a:ea typeface="Cambria"/>
                        <a:cs typeface="Times New Roman"/>
                      </a:endParaRPr>
                    </a:p>
                  </a:txBody>
                  <a:tcPr marL="18253" marR="18253" marT="0" marB="0"/>
                </a:tc>
              </a:tr>
            </a:tbl>
          </a:graphicData>
        </a:graphic>
      </p:graphicFrame>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44017" y="332656"/>
          <a:ext cx="8820471" cy="5904656"/>
        </p:xfrm>
        <a:graphic>
          <a:graphicData uri="http://schemas.openxmlformats.org/drawingml/2006/table">
            <a:tbl>
              <a:tblPr>
                <a:tableStyleId>{35758FB7-9AC5-4552-8A53-C91805E547FA}</a:tableStyleId>
              </a:tblPr>
              <a:tblGrid>
                <a:gridCol w="2870201"/>
                <a:gridCol w="2975135"/>
                <a:gridCol w="2975135"/>
              </a:tblGrid>
              <a:tr h="322550">
                <a:tc>
                  <a:txBody>
                    <a:bodyPr/>
                    <a:lstStyle/>
                    <a:p>
                      <a:pPr>
                        <a:spcAft>
                          <a:spcPts val="0"/>
                        </a:spcAft>
                      </a:pPr>
                      <a:r>
                        <a:rPr lang="en-US" sz="1800" baseline="0" dirty="0" smtClean="0"/>
                        <a:t>Quotes</a:t>
                      </a:r>
                      <a:endParaRPr lang="en-AU" sz="1800" b="1" baseline="0" dirty="0">
                        <a:solidFill>
                          <a:srgbClr val="5F497A"/>
                        </a:solidFill>
                        <a:latin typeface="Cambria"/>
                        <a:ea typeface="Cambria"/>
                        <a:cs typeface="Times New Roman"/>
                      </a:endParaRPr>
                    </a:p>
                  </a:txBody>
                  <a:tcPr marL="18253" marR="18253" marT="0" marB="0"/>
                </a:tc>
                <a:tc>
                  <a:txBody>
                    <a:bodyPr/>
                    <a:lstStyle/>
                    <a:p>
                      <a:pPr>
                        <a:spcAft>
                          <a:spcPts val="0"/>
                        </a:spcAft>
                      </a:pPr>
                      <a:r>
                        <a:rPr lang="en-US" sz="1800" baseline="0" dirty="0" smtClean="0"/>
                        <a:t>Techniques</a:t>
                      </a:r>
                      <a:endParaRPr lang="en-AU" sz="1800" b="1" baseline="0" dirty="0">
                        <a:solidFill>
                          <a:srgbClr val="5F497A"/>
                        </a:solidFill>
                        <a:latin typeface="Cambria"/>
                        <a:ea typeface="Cambria"/>
                        <a:cs typeface="Times New Roman"/>
                      </a:endParaRPr>
                    </a:p>
                  </a:txBody>
                  <a:tcPr marL="18253" marR="18253" marT="0" marB="0"/>
                </a:tc>
                <a:tc>
                  <a:txBody>
                    <a:bodyPr/>
                    <a:lstStyle/>
                    <a:p>
                      <a:pPr>
                        <a:spcAft>
                          <a:spcPts val="0"/>
                        </a:spcAft>
                      </a:pPr>
                      <a:r>
                        <a:rPr lang="en-US" sz="1800" baseline="0" dirty="0" smtClean="0"/>
                        <a:t>Effect</a:t>
                      </a:r>
                      <a:endParaRPr lang="en-AU" sz="1800" b="1" baseline="0" dirty="0">
                        <a:solidFill>
                          <a:srgbClr val="5F497A"/>
                        </a:solidFill>
                        <a:latin typeface="Cambria"/>
                        <a:ea typeface="Cambria"/>
                        <a:cs typeface="Times New Roman"/>
                      </a:endParaRPr>
                    </a:p>
                  </a:txBody>
                  <a:tcPr marL="18253" marR="18253" marT="0" marB="0"/>
                </a:tc>
              </a:tr>
              <a:tr h="2283589">
                <a:tc>
                  <a:txBody>
                    <a:bodyPr/>
                    <a:lstStyle/>
                    <a:p>
                      <a:pPr>
                        <a:spcAft>
                          <a:spcPts val="0"/>
                        </a:spcAft>
                      </a:pPr>
                      <a:r>
                        <a:rPr lang="en-US" sz="1600" baseline="0" dirty="0"/>
                        <a:t>“Women too have multi-dimensions, why doesn’t literature portray this?”</a:t>
                      </a:r>
                      <a:endParaRPr lang="en-AU" sz="1600" baseline="0" dirty="0">
                        <a:solidFill>
                          <a:srgbClr val="5F497A"/>
                        </a:solidFill>
                        <a:latin typeface="Cambria"/>
                        <a:ea typeface="Cambria"/>
                        <a:cs typeface="Times New Roman"/>
                      </a:endParaRPr>
                    </a:p>
                  </a:txBody>
                  <a:tcPr marL="18253" marR="18253" marT="0" marB="0"/>
                </a:tc>
                <a:tc>
                  <a:txBody>
                    <a:bodyPr/>
                    <a:lstStyle/>
                    <a:p>
                      <a:pPr>
                        <a:spcAft>
                          <a:spcPts val="0"/>
                        </a:spcAft>
                      </a:pPr>
                      <a:r>
                        <a:rPr lang="en-US" sz="1600" baseline="0" dirty="0"/>
                        <a:t>Rhetorical questions</a:t>
                      </a:r>
                      <a:endParaRPr lang="en-AU" sz="1600" baseline="0" dirty="0">
                        <a:solidFill>
                          <a:srgbClr val="5F497A"/>
                        </a:solidFill>
                        <a:latin typeface="Cambria"/>
                        <a:ea typeface="Cambria"/>
                        <a:cs typeface="Times New Roman"/>
                      </a:endParaRPr>
                    </a:p>
                  </a:txBody>
                  <a:tcPr marL="18253" marR="18253" marT="0" marB="0"/>
                </a:tc>
                <a:tc>
                  <a:txBody>
                    <a:bodyPr/>
                    <a:lstStyle/>
                    <a:p>
                      <a:pPr>
                        <a:spcAft>
                          <a:spcPts val="0"/>
                        </a:spcAft>
                      </a:pPr>
                      <a:r>
                        <a:rPr lang="en-US" sz="1600" baseline="0" dirty="0"/>
                        <a:t>She is able to criticize the collision between anti feminists and extreme feminists and the way literature portrays these polarized views, it makes the audience ponder on the question and allows her to influence their answers</a:t>
                      </a:r>
                      <a:endParaRPr lang="en-AU" sz="1600" baseline="0" dirty="0">
                        <a:solidFill>
                          <a:srgbClr val="5F497A"/>
                        </a:solidFill>
                        <a:latin typeface="Cambria"/>
                        <a:ea typeface="Cambria"/>
                        <a:cs typeface="Times New Roman"/>
                      </a:endParaRPr>
                    </a:p>
                  </a:txBody>
                  <a:tcPr marL="18253" marR="18253" marT="0" marB="0"/>
                </a:tc>
              </a:tr>
              <a:tr h="1776125">
                <a:tc>
                  <a:txBody>
                    <a:bodyPr/>
                    <a:lstStyle/>
                    <a:p>
                      <a:pPr>
                        <a:spcAft>
                          <a:spcPts val="0"/>
                        </a:spcAft>
                      </a:pPr>
                      <a:r>
                        <a:rPr lang="en-US" sz="1600" baseline="0" dirty="0"/>
                        <a:t>“We have not enough evil in us”</a:t>
                      </a:r>
                      <a:endParaRPr lang="en-AU" sz="1600" baseline="0" dirty="0">
                        <a:solidFill>
                          <a:srgbClr val="5F497A"/>
                        </a:solidFill>
                        <a:latin typeface="Cambria"/>
                        <a:ea typeface="Cambria"/>
                        <a:cs typeface="Times New Roman"/>
                      </a:endParaRPr>
                    </a:p>
                  </a:txBody>
                  <a:tcPr marL="18253" marR="18253" marT="0" marB="0"/>
                </a:tc>
                <a:tc>
                  <a:txBody>
                    <a:bodyPr/>
                    <a:lstStyle/>
                    <a:p>
                      <a:pPr>
                        <a:spcAft>
                          <a:spcPts val="0"/>
                        </a:spcAft>
                      </a:pPr>
                      <a:r>
                        <a:rPr lang="en-US" sz="1600" baseline="0" dirty="0"/>
                        <a:t>Quotation from Dame Rebecca West</a:t>
                      </a:r>
                      <a:endParaRPr lang="en-AU" sz="1600" baseline="0" dirty="0">
                        <a:solidFill>
                          <a:srgbClr val="5F497A"/>
                        </a:solidFill>
                        <a:latin typeface="Cambria"/>
                        <a:ea typeface="Cambria"/>
                        <a:cs typeface="Times New Roman"/>
                      </a:endParaRPr>
                    </a:p>
                  </a:txBody>
                  <a:tcPr marL="18253" marR="18253" marT="0" marB="0"/>
                </a:tc>
                <a:tc>
                  <a:txBody>
                    <a:bodyPr/>
                    <a:lstStyle/>
                    <a:p>
                      <a:pPr>
                        <a:spcAft>
                          <a:spcPts val="0"/>
                        </a:spcAft>
                      </a:pPr>
                      <a:r>
                        <a:rPr lang="en-US" sz="1600" baseline="0" dirty="0"/>
                        <a:t>The quote sums up her views throughout the speech and allows her to directly link with the female audience – leaves the audience with the lasting impression of her speech</a:t>
                      </a:r>
                      <a:endParaRPr lang="en-AU" sz="1600" baseline="0" dirty="0">
                        <a:solidFill>
                          <a:srgbClr val="5F497A"/>
                        </a:solidFill>
                        <a:latin typeface="Cambria"/>
                        <a:ea typeface="Cambria"/>
                        <a:cs typeface="Times New Roman"/>
                      </a:endParaRPr>
                    </a:p>
                  </a:txBody>
                  <a:tcPr marL="18253" marR="18253" marT="0" marB="0"/>
                </a:tc>
              </a:tr>
              <a:tr h="1522392">
                <a:tc>
                  <a:txBody>
                    <a:bodyPr/>
                    <a:lstStyle/>
                    <a:p>
                      <a:pPr>
                        <a:spcAft>
                          <a:spcPts val="0"/>
                        </a:spcAft>
                      </a:pPr>
                      <a:r>
                        <a:rPr lang="en-US" sz="1600" baseline="0" dirty="0"/>
                        <a:t>“Novels are not…”</a:t>
                      </a:r>
                      <a:endParaRPr lang="en-AU" sz="1600" baseline="0" dirty="0">
                        <a:solidFill>
                          <a:srgbClr val="5F497A"/>
                        </a:solidFill>
                        <a:latin typeface="Cambria"/>
                        <a:ea typeface="Cambria"/>
                        <a:cs typeface="Times New Roman"/>
                      </a:endParaRPr>
                    </a:p>
                  </a:txBody>
                  <a:tcPr marL="18253" marR="18253" marT="0" marB="0"/>
                </a:tc>
                <a:tc>
                  <a:txBody>
                    <a:bodyPr/>
                    <a:lstStyle/>
                    <a:p>
                      <a:pPr>
                        <a:spcAft>
                          <a:spcPts val="0"/>
                        </a:spcAft>
                      </a:pPr>
                      <a:r>
                        <a:rPr lang="en-US" sz="1600" baseline="0" dirty="0"/>
                        <a:t>Repetition</a:t>
                      </a:r>
                      <a:endParaRPr lang="en-AU" sz="1600" baseline="0" dirty="0">
                        <a:solidFill>
                          <a:srgbClr val="5F497A"/>
                        </a:solidFill>
                        <a:latin typeface="Cambria"/>
                        <a:ea typeface="Cambria"/>
                        <a:cs typeface="Times New Roman"/>
                      </a:endParaRPr>
                    </a:p>
                  </a:txBody>
                  <a:tcPr marL="18253" marR="18253" marT="0" marB="0"/>
                </a:tc>
                <a:tc>
                  <a:txBody>
                    <a:bodyPr/>
                    <a:lstStyle/>
                    <a:p>
                      <a:pPr>
                        <a:spcAft>
                          <a:spcPts val="0"/>
                        </a:spcAft>
                      </a:pPr>
                      <a:r>
                        <a:rPr lang="en-US" sz="1600" baseline="0" dirty="0"/>
                        <a:t>Allows her to engage in a process of elimination wherein she describes what novels are not to therefore arrive at a description of what a novel is</a:t>
                      </a:r>
                      <a:endParaRPr lang="en-AU" sz="1600" baseline="0" dirty="0">
                        <a:solidFill>
                          <a:srgbClr val="5F497A"/>
                        </a:solidFill>
                        <a:latin typeface="Cambria"/>
                        <a:ea typeface="Cambria"/>
                        <a:cs typeface="Times New Roman"/>
                      </a:endParaRPr>
                    </a:p>
                  </a:txBody>
                  <a:tcPr marL="18253" marR="18253" marT="0" marB="0"/>
                </a:tc>
              </a:tr>
            </a:tbl>
          </a:graphicData>
        </a:graphic>
      </p:graphicFrame>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60648"/>
            <a:ext cx="8229600" cy="1143000"/>
          </a:xfrm>
        </p:spPr>
        <p:txBody>
          <a:bodyPr/>
          <a:lstStyle/>
          <a:p>
            <a:r>
              <a:rPr lang="en-AU" dirty="0" smtClean="0">
                <a:solidFill>
                  <a:schemeClr val="accent5">
                    <a:lumMod val="90000"/>
                  </a:schemeClr>
                </a:solidFill>
              </a:rPr>
              <a:t>Link to other Speeches</a:t>
            </a:r>
            <a:endParaRPr lang="en-AU" dirty="0">
              <a:solidFill>
                <a:schemeClr val="accent5">
                  <a:lumMod val="90000"/>
                </a:schemeClr>
              </a:solidFill>
            </a:endParaRPr>
          </a:p>
        </p:txBody>
      </p:sp>
      <p:sp>
        <p:nvSpPr>
          <p:cNvPr id="3" name="Content Placeholder 2"/>
          <p:cNvSpPr>
            <a:spLocks noGrp="1"/>
          </p:cNvSpPr>
          <p:nvPr>
            <p:ph idx="1"/>
          </p:nvPr>
        </p:nvSpPr>
        <p:spPr>
          <a:xfrm>
            <a:off x="2411760" y="1412776"/>
            <a:ext cx="6275040" cy="4713387"/>
          </a:xfrm>
        </p:spPr>
        <p:txBody>
          <a:bodyPr/>
          <a:lstStyle/>
          <a:p>
            <a:r>
              <a:rPr lang="en-AU" sz="2200" dirty="0" smtClean="0">
                <a:solidFill>
                  <a:schemeClr val="accent5">
                    <a:lumMod val="90000"/>
                  </a:schemeClr>
                </a:solidFill>
              </a:rPr>
              <a:t>Margaret Atwood’s speech hold strong ideals and values that link </a:t>
            </a:r>
            <a:r>
              <a:rPr lang="en-AU" sz="2200" dirty="0" smtClean="0">
                <a:solidFill>
                  <a:schemeClr val="accent5">
                    <a:lumMod val="90000"/>
                  </a:schemeClr>
                </a:solidFill>
              </a:rPr>
              <a:t>to </a:t>
            </a:r>
            <a:r>
              <a:rPr lang="en-AU" sz="2200" dirty="0" smtClean="0">
                <a:solidFill>
                  <a:schemeClr val="accent5">
                    <a:lumMod val="90000"/>
                  </a:schemeClr>
                </a:solidFill>
              </a:rPr>
              <a:t>those presented in </a:t>
            </a:r>
            <a:r>
              <a:rPr lang="en-AU" sz="2200" dirty="0" err="1" smtClean="0">
                <a:solidFill>
                  <a:schemeClr val="accent5">
                    <a:lumMod val="90000"/>
                  </a:schemeClr>
                </a:solidFill>
              </a:rPr>
              <a:t>Aung</a:t>
            </a:r>
            <a:r>
              <a:rPr lang="en-AU" sz="2200" dirty="0" smtClean="0">
                <a:solidFill>
                  <a:schemeClr val="accent5">
                    <a:lumMod val="90000"/>
                  </a:schemeClr>
                </a:solidFill>
              </a:rPr>
              <a:t> San </a:t>
            </a:r>
            <a:r>
              <a:rPr lang="en-AU" sz="2200" dirty="0" err="1" smtClean="0">
                <a:solidFill>
                  <a:schemeClr val="accent5">
                    <a:lumMod val="90000"/>
                  </a:schemeClr>
                </a:solidFill>
              </a:rPr>
              <a:t>Suu</a:t>
            </a:r>
            <a:r>
              <a:rPr lang="en-AU" sz="2200" dirty="0" smtClean="0">
                <a:solidFill>
                  <a:schemeClr val="accent5">
                    <a:lumMod val="90000"/>
                  </a:schemeClr>
                </a:solidFill>
              </a:rPr>
              <a:t> </a:t>
            </a:r>
            <a:r>
              <a:rPr lang="en-AU" sz="2200" dirty="0" err="1" smtClean="0">
                <a:solidFill>
                  <a:schemeClr val="accent5">
                    <a:lumMod val="90000"/>
                  </a:schemeClr>
                </a:solidFill>
              </a:rPr>
              <a:t>Kyi’s</a:t>
            </a:r>
            <a:r>
              <a:rPr lang="en-AU" sz="2200" dirty="0" smtClean="0">
                <a:solidFill>
                  <a:schemeClr val="accent5">
                    <a:lumMod val="90000"/>
                  </a:schemeClr>
                </a:solidFill>
              </a:rPr>
              <a:t> </a:t>
            </a:r>
            <a:r>
              <a:rPr lang="en-AU" sz="2200" dirty="0" smtClean="0">
                <a:solidFill>
                  <a:schemeClr val="accent5">
                    <a:lumMod val="90000"/>
                  </a:schemeClr>
                </a:solidFill>
              </a:rPr>
              <a:t>Speech</a:t>
            </a:r>
            <a:endParaRPr lang="en-AU" sz="2200" dirty="0" smtClean="0">
              <a:solidFill>
                <a:schemeClr val="accent5">
                  <a:lumMod val="90000"/>
                </a:schemeClr>
              </a:solidFill>
            </a:endParaRPr>
          </a:p>
          <a:p>
            <a:pPr lvl="1"/>
            <a:r>
              <a:rPr lang="en-AU" sz="1800" dirty="0" err="1" smtClean="0">
                <a:solidFill>
                  <a:schemeClr val="accent5">
                    <a:lumMod val="90000"/>
                  </a:schemeClr>
                </a:solidFill>
              </a:rPr>
              <a:t>Aung</a:t>
            </a:r>
            <a:r>
              <a:rPr lang="en-AU" sz="1800" dirty="0" smtClean="0">
                <a:solidFill>
                  <a:schemeClr val="accent5">
                    <a:lumMod val="90000"/>
                  </a:schemeClr>
                </a:solidFill>
              </a:rPr>
              <a:t> San </a:t>
            </a:r>
            <a:r>
              <a:rPr lang="en-AU" sz="1800" dirty="0" err="1" smtClean="0">
                <a:solidFill>
                  <a:schemeClr val="accent5">
                    <a:lumMod val="90000"/>
                  </a:schemeClr>
                </a:solidFill>
              </a:rPr>
              <a:t>Suu</a:t>
            </a:r>
            <a:r>
              <a:rPr lang="en-AU" sz="1800" dirty="0" smtClean="0">
                <a:solidFill>
                  <a:schemeClr val="accent5">
                    <a:lumMod val="90000"/>
                  </a:schemeClr>
                </a:solidFill>
              </a:rPr>
              <a:t> </a:t>
            </a:r>
            <a:r>
              <a:rPr lang="en-AU" sz="1800" dirty="0" err="1" smtClean="0">
                <a:solidFill>
                  <a:schemeClr val="accent5">
                    <a:lumMod val="90000"/>
                  </a:schemeClr>
                </a:solidFill>
              </a:rPr>
              <a:t>Kyi</a:t>
            </a:r>
            <a:r>
              <a:rPr lang="en-AU" sz="1800" dirty="0" smtClean="0">
                <a:solidFill>
                  <a:schemeClr val="accent5">
                    <a:lumMod val="90000"/>
                  </a:schemeClr>
                </a:solidFill>
              </a:rPr>
              <a:t> </a:t>
            </a:r>
            <a:r>
              <a:rPr lang="en-AU" sz="1800" dirty="0" smtClean="0">
                <a:solidFill>
                  <a:schemeClr val="accent5">
                    <a:lumMod val="90000"/>
                  </a:schemeClr>
                </a:solidFill>
              </a:rPr>
              <a:t>expresses her main view of the empowerment of women in society through the removal of intolerance and prejudice.</a:t>
            </a:r>
          </a:p>
          <a:p>
            <a:pPr lvl="1"/>
            <a:r>
              <a:rPr lang="en-AU" sz="1800" dirty="0" smtClean="0">
                <a:solidFill>
                  <a:schemeClr val="accent5">
                    <a:lumMod val="90000"/>
                  </a:schemeClr>
                </a:solidFill>
              </a:rPr>
              <a:t>In a similar way Atwood approaches these values, however expresses them through the medium of literature, through which one can gage an </a:t>
            </a:r>
            <a:r>
              <a:rPr lang="en-AU" sz="1800" dirty="0" smtClean="0">
                <a:solidFill>
                  <a:schemeClr val="accent5">
                    <a:lumMod val="90000"/>
                  </a:schemeClr>
                </a:solidFill>
              </a:rPr>
              <a:t>understanding of the changing nature of literature </a:t>
            </a:r>
            <a:r>
              <a:rPr lang="en-AU" sz="1800" smtClean="0">
                <a:solidFill>
                  <a:schemeClr val="accent5">
                    <a:lumMod val="90000"/>
                  </a:schemeClr>
                </a:solidFill>
              </a:rPr>
              <a:t>and women.</a:t>
            </a:r>
            <a:endParaRPr lang="en-AU" sz="1800" dirty="0">
              <a:solidFill>
                <a:schemeClr val="accent5">
                  <a:lumMod val="90000"/>
                </a:schemeClr>
              </a:solidFill>
            </a:endParaRPr>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5">
                    <a:lumMod val="75000"/>
                  </a:schemeClr>
                </a:solidFill>
              </a:rPr>
              <a:t>Critical Commentary: </a:t>
            </a:r>
            <a:endParaRPr lang="en-AU" dirty="0">
              <a:solidFill>
                <a:schemeClr val="accent5">
                  <a:lumMod val="75000"/>
                </a:schemeClr>
              </a:solidFill>
            </a:endParaRPr>
          </a:p>
        </p:txBody>
      </p:sp>
      <p:sp>
        <p:nvSpPr>
          <p:cNvPr id="3" name="Content Placeholder 2"/>
          <p:cNvSpPr>
            <a:spLocks noGrp="1"/>
          </p:cNvSpPr>
          <p:nvPr>
            <p:ph idx="1"/>
          </p:nvPr>
        </p:nvSpPr>
        <p:spPr>
          <a:xfrm>
            <a:off x="2555776" y="1268760"/>
            <a:ext cx="6131024" cy="4857403"/>
          </a:xfrm>
        </p:spPr>
        <p:txBody>
          <a:bodyPr/>
          <a:lstStyle/>
          <a:p>
            <a:r>
              <a:rPr lang="en-AU" sz="2000" dirty="0" smtClean="0">
                <a:solidFill>
                  <a:schemeClr val="accent5">
                    <a:lumMod val="90000"/>
                  </a:schemeClr>
                </a:solidFill>
              </a:rPr>
              <a:t>Engaging </a:t>
            </a:r>
            <a:r>
              <a:rPr lang="en-AU" sz="2000" dirty="0" smtClean="0">
                <a:solidFill>
                  <a:schemeClr val="accent5">
                    <a:lumMod val="90000"/>
                  </a:schemeClr>
                </a:solidFill>
              </a:rPr>
              <a:t>in discussion of feminist ideas, some ideas </a:t>
            </a:r>
            <a:r>
              <a:rPr lang="en-AU" sz="2000" dirty="0" smtClean="0">
                <a:solidFill>
                  <a:schemeClr val="accent5">
                    <a:lumMod val="90000"/>
                  </a:schemeClr>
                </a:solidFill>
              </a:rPr>
              <a:t>particularly through the use of literary allusions</a:t>
            </a:r>
            <a:endParaRPr lang="en-AU" sz="2000" dirty="0" smtClean="0">
              <a:solidFill>
                <a:schemeClr val="accent5">
                  <a:lumMod val="90000"/>
                </a:schemeClr>
              </a:solidFill>
            </a:endParaRPr>
          </a:p>
          <a:p>
            <a:pPr lvl="1"/>
            <a:r>
              <a:rPr lang="en-AU" sz="1600" dirty="0" smtClean="0">
                <a:solidFill>
                  <a:schemeClr val="accent5">
                    <a:lumMod val="90000"/>
                  </a:schemeClr>
                </a:solidFill>
              </a:rPr>
              <a:t>Necessity of evil (and often interesting) characters in </a:t>
            </a:r>
            <a:r>
              <a:rPr lang="en-AU" sz="1600" dirty="0" smtClean="0">
                <a:solidFill>
                  <a:schemeClr val="accent5">
                    <a:lumMod val="90000"/>
                  </a:schemeClr>
                </a:solidFill>
              </a:rPr>
              <a:t>literature</a:t>
            </a:r>
          </a:p>
          <a:p>
            <a:pPr lvl="1"/>
            <a:r>
              <a:rPr lang="en-AU" sz="1600" dirty="0" smtClean="0">
                <a:solidFill>
                  <a:schemeClr val="accent5">
                    <a:lumMod val="90000"/>
                  </a:schemeClr>
                </a:solidFill>
              </a:rPr>
              <a:t>Some </a:t>
            </a:r>
            <a:r>
              <a:rPr lang="en-AU" sz="1600" dirty="0" smtClean="0">
                <a:solidFill>
                  <a:schemeClr val="accent5">
                    <a:lumMod val="90000"/>
                  </a:schemeClr>
                </a:solidFill>
              </a:rPr>
              <a:t>of them will be women</a:t>
            </a:r>
          </a:p>
          <a:p>
            <a:r>
              <a:rPr lang="en-AU" sz="2000" dirty="0" smtClean="0">
                <a:solidFill>
                  <a:schemeClr val="accent5">
                    <a:lumMod val="90000"/>
                  </a:schemeClr>
                </a:solidFill>
              </a:rPr>
              <a:t>Topics discussed as once being non-literary or sub-literary have become even more prominent over past 17 years</a:t>
            </a:r>
          </a:p>
          <a:p>
            <a:r>
              <a:rPr lang="en-AU" sz="2000" dirty="0" smtClean="0">
                <a:solidFill>
                  <a:schemeClr val="accent5">
                    <a:lumMod val="90000"/>
                  </a:schemeClr>
                </a:solidFill>
              </a:rPr>
              <a:t>Still relevant as women are still portrayed in a variety of (sometimes conflicting) ways</a:t>
            </a:r>
            <a:endParaRPr lang="en-AU" sz="2000" dirty="0">
              <a:solidFill>
                <a:schemeClr val="accent5">
                  <a:lumMod val="90000"/>
                </a:schemeClr>
              </a:solidFill>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5">
                    <a:lumMod val="75000"/>
                  </a:schemeClr>
                </a:solidFill>
              </a:rPr>
              <a:t>Author: </a:t>
            </a:r>
            <a:endParaRPr lang="en-AU" dirty="0">
              <a:solidFill>
                <a:schemeClr val="accent5">
                  <a:lumMod val="75000"/>
                </a:schemeClr>
              </a:solidFill>
            </a:endParaRPr>
          </a:p>
        </p:txBody>
      </p:sp>
      <p:sp>
        <p:nvSpPr>
          <p:cNvPr id="3" name="Content Placeholder 2"/>
          <p:cNvSpPr>
            <a:spLocks noGrp="1"/>
          </p:cNvSpPr>
          <p:nvPr>
            <p:ph idx="1"/>
          </p:nvPr>
        </p:nvSpPr>
        <p:spPr>
          <a:xfrm>
            <a:off x="2016224" y="1196752"/>
            <a:ext cx="7092280" cy="5877272"/>
          </a:xfrm>
        </p:spPr>
        <p:txBody>
          <a:bodyPr/>
          <a:lstStyle/>
          <a:p>
            <a:pPr lvl="0"/>
            <a:r>
              <a:rPr lang="en-AU" sz="2000" dirty="0" smtClean="0">
                <a:solidFill>
                  <a:schemeClr val="accent5">
                    <a:lumMod val="90000"/>
                  </a:schemeClr>
                </a:solidFill>
              </a:rPr>
              <a:t>Born 1939</a:t>
            </a:r>
          </a:p>
          <a:p>
            <a:pPr lvl="0"/>
            <a:r>
              <a:rPr lang="en-AU" sz="2000" dirty="0" smtClean="0">
                <a:solidFill>
                  <a:schemeClr val="accent5">
                    <a:lumMod val="90000"/>
                  </a:schemeClr>
                </a:solidFill>
              </a:rPr>
              <a:t>Nobel prize winning Canadian author</a:t>
            </a:r>
          </a:p>
          <a:p>
            <a:pPr lvl="0"/>
            <a:r>
              <a:rPr lang="en-AU" sz="2000" dirty="0" smtClean="0">
                <a:solidFill>
                  <a:schemeClr val="accent5">
                    <a:lumMod val="90000"/>
                  </a:schemeClr>
                </a:solidFill>
              </a:rPr>
              <a:t>Poetry internationally acclaimed but best known for her novels</a:t>
            </a:r>
          </a:p>
          <a:p>
            <a:pPr lvl="0"/>
            <a:r>
              <a:rPr lang="en-AU" sz="2000" dirty="0" smtClean="0">
                <a:solidFill>
                  <a:schemeClr val="accent5">
                    <a:lumMod val="90000"/>
                  </a:schemeClr>
                </a:solidFill>
              </a:rPr>
              <a:t>Feminist campaigner in the 1960s</a:t>
            </a:r>
          </a:p>
          <a:p>
            <a:pPr lvl="0"/>
            <a:r>
              <a:rPr lang="en-AU" sz="2000" dirty="0" smtClean="0">
                <a:solidFill>
                  <a:schemeClr val="accent5">
                    <a:lumMod val="90000"/>
                  </a:schemeClr>
                </a:solidFill>
              </a:rPr>
              <a:t>Writing praised in the1970s by feminists</a:t>
            </a:r>
          </a:p>
          <a:p>
            <a:pPr lvl="0"/>
            <a:r>
              <a:rPr lang="en-AU" sz="2000" dirty="0" smtClean="0">
                <a:solidFill>
                  <a:schemeClr val="accent5">
                    <a:lumMod val="90000"/>
                  </a:schemeClr>
                </a:solidFill>
              </a:rPr>
              <a:t>A feminist supporter but criticises extremism</a:t>
            </a:r>
          </a:p>
          <a:p>
            <a:pPr lvl="0"/>
            <a:r>
              <a:rPr lang="en-AU" sz="2000" dirty="0" smtClean="0">
                <a:solidFill>
                  <a:schemeClr val="accent5">
                    <a:lumMod val="90000"/>
                  </a:schemeClr>
                </a:solidFill>
              </a:rPr>
              <a:t>Not a ‘feminist author’- distances herself from that ideological position</a:t>
            </a:r>
          </a:p>
          <a:p>
            <a:pPr lvl="0"/>
            <a:r>
              <a:rPr lang="en-AU" sz="2000" dirty="0" smtClean="0">
                <a:solidFill>
                  <a:schemeClr val="accent5">
                    <a:lumMod val="90000"/>
                  </a:schemeClr>
                </a:solidFill>
              </a:rPr>
              <a:t>Worked as English lecturer at University of British Colombia</a:t>
            </a:r>
          </a:p>
          <a:p>
            <a:pPr lvl="0"/>
            <a:r>
              <a:rPr lang="en-AU" sz="2000" dirty="0" smtClean="0">
                <a:solidFill>
                  <a:schemeClr val="accent5">
                    <a:lumMod val="90000"/>
                  </a:schemeClr>
                </a:solidFill>
              </a:rPr>
              <a:t>Writer-In-Residence at numerous universities in the 70s and 80s, e.g.</a:t>
            </a:r>
          </a:p>
          <a:p>
            <a:pPr lvl="0"/>
            <a:r>
              <a:rPr lang="en-AU" sz="2000" dirty="0" smtClean="0">
                <a:solidFill>
                  <a:schemeClr val="accent5">
                    <a:lumMod val="90000"/>
                  </a:schemeClr>
                </a:solidFill>
              </a:rPr>
              <a:t>University Of Toronto, Macquarie Univ. and Trinity Univ.</a:t>
            </a:r>
            <a:endParaRPr lang="en-AU" dirty="0">
              <a:solidFill>
                <a:schemeClr val="tx1">
                  <a:lumMod val="10000"/>
                </a:schemeClr>
              </a:solidFill>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5">
                    <a:lumMod val="75000"/>
                  </a:schemeClr>
                </a:solidFill>
              </a:rPr>
              <a:t>Audience: </a:t>
            </a:r>
            <a:endParaRPr lang="en-AU" dirty="0">
              <a:solidFill>
                <a:schemeClr val="accent5">
                  <a:lumMod val="75000"/>
                </a:schemeClr>
              </a:solidFill>
            </a:endParaRPr>
          </a:p>
        </p:txBody>
      </p:sp>
      <p:sp>
        <p:nvSpPr>
          <p:cNvPr id="3" name="Content Placeholder 2"/>
          <p:cNvSpPr>
            <a:spLocks noGrp="1"/>
          </p:cNvSpPr>
          <p:nvPr>
            <p:ph idx="1"/>
          </p:nvPr>
        </p:nvSpPr>
        <p:spPr>
          <a:xfrm>
            <a:off x="1979712" y="1052736"/>
            <a:ext cx="7164288" cy="6336704"/>
          </a:xfrm>
        </p:spPr>
        <p:txBody>
          <a:bodyPr/>
          <a:lstStyle/>
          <a:p>
            <a:pPr lvl="0"/>
            <a:r>
              <a:rPr lang="en-AU" sz="2400" dirty="0" smtClean="0">
                <a:solidFill>
                  <a:schemeClr val="accent5">
                    <a:lumMod val="90000"/>
                  </a:schemeClr>
                </a:solidFill>
              </a:rPr>
              <a:t>Well-educated readers of fiction</a:t>
            </a:r>
          </a:p>
          <a:p>
            <a:pPr lvl="0">
              <a:buNone/>
            </a:pPr>
            <a:r>
              <a:rPr lang="en-AU" sz="2400" dirty="0" smtClean="0">
                <a:solidFill>
                  <a:schemeClr val="accent5">
                    <a:lumMod val="90000"/>
                  </a:schemeClr>
                </a:solidFill>
              </a:rPr>
              <a:t>• Middle-aged, intellectual, literary women</a:t>
            </a:r>
          </a:p>
          <a:p>
            <a:pPr lvl="0">
              <a:buNone/>
            </a:pPr>
            <a:r>
              <a:rPr lang="en-AU" sz="2400" dirty="0" smtClean="0">
                <a:solidFill>
                  <a:schemeClr val="accent5">
                    <a:lumMod val="90000"/>
                  </a:schemeClr>
                </a:solidFill>
              </a:rPr>
              <a:t>• Informed about contemporary social movements, specifically the role of feminism in the changing position of women in life and art</a:t>
            </a:r>
          </a:p>
          <a:p>
            <a:pPr lvl="0">
              <a:buNone/>
            </a:pPr>
            <a:r>
              <a:rPr lang="en-AU" sz="2400" dirty="0" smtClean="0">
                <a:solidFill>
                  <a:schemeClr val="accent5">
                    <a:lumMod val="90000"/>
                  </a:schemeClr>
                </a:solidFill>
              </a:rPr>
              <a:t>• Speech said at different events throughout 1994, e.g. American Bookseller Convention</a:t>
            </a:r>
          </a:p>
          <a:p>
            <a:pPr lvl="0">
              <a:buNone/>
            </a:pPr>
            <a:r>
              <a:rPr lang="en-AU" sz="2400" dirty="0" smtClean="0">
                <a:solidFill>
                  <a:schemeClr val="accent5">
                    <a:lumMod val="90000"/>
                  </a:schemeClr>
                </a:solidFill>
              </a:rPr>
              <a:t>• Atwood often invited to attend literary festivals to speak about her work as well as the role of literature in society.</a:t>
            </a:r>
            <a:endParaRPr lang="en-AU"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5">
                    <a:lumMod val="75000"/>
                  </a:schemeClr>
                </a:solidFill>
              </a:rPr>
              <a:t>Context For Speech: </a:t>
            </a:r>
            <a:endParaRPr lang="en-AU" dirty="0">
              <a:solidFill>
                <a:schemeClr val="accent5">
                  <a:lumMod val="75000"/>
                </a:schemeClr>
              </a:solidFill>
            </a:endParaRPr>
          </a:p>
        </p:txBody>
      </p:sp>
      <p:sp>
        <p:nvSpPr>
          <p:cNvPr id="3" name="Content Placeholder 2"/>
          <p:cNvSpPr>
            <a:spLocks noGrp="1"/>
          </p:cNvSpPr>
          <p:nvPr>
            <p:ph idx="1"/>
          </p:nvPr>
        </p:nvSpPr>
        <p:spPr>
          <a:xfrm>
            <a:off x="1835696" y="1196752"/>
            <a:ext cx="7308304" cy="6408712"/>
          </a:xfrm>
        </p:spPr>
        <p:txBody>
          <a:bodyPr/>
          <a:lstStyle/>
          <a:p>
            <a:pPr lvl="0"/>
            <a:r>
              <a:rPr lang="en-AU" sz="2000" dirty="0" smtClean="0">
                <a:solidFill>
                  <a:schemeClr val="accent5">
                    <a:lumMod val="90000"/>
                  </a:schemeClr>
                </a:solidFill>
              </a:rPr>
              <a:t>1960s: strong feminist push (second wave feminism)</a:t>
            </a:r>
          </a:p>
          <a:p>
            <a:pPr lvl="0">
              <a:buNone/>
            </a:pPr>
            <a:r>
              <a:rPr lang="en-AU" sz="2000" dirty="0" smtClean="0">
                <a:solidFill>
                  <a:schemeClr val="accent5">
                    <a:lumMod val="90000"/>
                  </a:schemeClr>
                </a:solidFill>
              </a:rPr>
              <a:t>	– Focus on fighting the oppression of women in society and the need for equal rights</a:t>
            </a:r>
          </a:p>
          <a:p>
            <a:pPr lvl="0"/>
            <a:r>
              <a:rPr lang="en-AU" sz="2000" dirty="0" smtClean="0">
                <a:solidFill>
                  <a:schemeClr val="accent5">
                    <a:lumMod val="90000"/>
                  </a:schemeClr>
                </a:solidFill>
              </a:rPr>
              <a:t>1990s: response to the backlash of second wave feminism</a:t>
            </a:r>
          </a:p>
          <a:p>
            <a:pPr lvl="0">
              <a:buNone/>
            </a:pPr>
            <a:r>
              <a:rPr lang="en-AU" sz="2000" dirty="0" smtClean="0">
                <a:solidFill>
                  <a:schemeClr val="accent5">
                    <a:lumMod val="90000"/>
                  </a:schemeClr>
                </a:solidFill>
              </a:rPr>
              <a:t>	(third wave feminism)</a:t>
            </a:r>
          </a:p>
          <a:p>
            <a:pPr lvl="0">
              <a:buNone/>
            </a:pPr>
            <a:r>
              <a:rPr lang="en-AU" sz="2000" dirty="0" smtClean="0">
                <a:solidFill>
                  <a:schemeClr val="accent5">
                    <a:lumMod val="90000"/>
                  </a:schemeClr>
                </a:solidFill>
              </a:rPr>
              <a:t>	– Reacted to new thoughts about equality, social structure and gender</a:t>
            </a:r>
          </a:p>
          <a:p>
            <a:pPr lvl="0">
              <a:buNone/>
            </a:pPr>
            <a:r>
              <a:rPr lang="en-AU" sz="2000" dirty="0" smtClean="0">
                <a:solidFill>
                  <a:schemeClr val="accent5">
                    <a:lumMod val="90000"/>
                  </a:schemeClr>
                </a:solidFill>
              </a:rPr>
              <a:t>	– Focus on accepting contradictions, as well as embracing diversity and change</a:t>
            </a:r>
          </a:p>
          <a:p>
            <a:pPr lvl="0"/>
            <a:r>
              <a:rPr lang="en-AU" sz="2000" dirty="0" smtClean="0">
                <a:solidFill>
                  <a:schemeClr val="accent5">
                    <a:lumMod val="90000"/>
                  </a:schemeClr>
                </a:solidFill>
              </a:rPr>
              <a:t>Questions of what feminism meant and the changing roles of men/women</a:t>
            </a:r>
          </a:p>
          <a:p>
            <a:pPr lvl="0"/>
            <a:r>
              <a:rPr lang="en-AU" sz="2000" dirty="0" smtClean="0">
                <a:solidFill>
                  <a:schemeClr val="accent5">
                    <a:lumMod val="90000"/>
                  </a:schemeClr>
                </a:solidFill>
              </a:rPr>
              <a:t>1994: Canadian debate about its national identity</a:t>
            </a:r>
          </a:p>
          <a:p>
            <a:pPr lvl="0">
              <a:buNone/>
            </a:pPr>
            <a:r>
              <a:rPr lang="en-AU" sz="2000" dirty="0" smtClean="0">
                <a:solidFill>
                  <a:schemeClr val="accent5">
                    <a:lumMod val="90000"/>
                  </a:schemeClr>
                </a:solidFill>
              </a:rPr>
              <a:t>	– Atwood universal writer</a:t>
            </a:r>
          </a:p>
          <a:p>
            <a:pPr lvl="0">
              <a:buNone/>
            </a:pPr>
            <a:r>
              <a:rPr lang="en-AU" sz="2000" dirty="0" smtClean="0">
                <a:solidFill>
                  <a:schemeClr val="accent5">
                    <a:lumMod val="90000"/>
                  </a:schemeClr>
                </a:solidFill>
              </a:rPr>
              <a:t>	– Faced with globalisation of the world economy and culture</a:t>
            </a:r>
            <a:endParaRPr lang="en-AU" sz="2800"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2656"/>
            <a:ext cx="8229600" cy="1143000"/>
          </a:xfrm>
        </p:spPr>
        <p:txBody>
          <a:bodyPr/>
          <a:lstStyle/>
          <a:p>
            <a:r>
              <a:rPr lang="en-AU" dirty="0" smtClean="0">
                <a:solidFill>
                  <a:schemeClr val="accent5">
                    <a:lumMod val="75000"/>
                  </a:schemeClr>
                </a:solidFill>
              </a:rPr>
              <a:t>Central Idea/Argument:</a:t>
            </a:r>
            <a:endParaRPr lang="en-AU" dirty="0">
              <a:solidFill>
                <a:schemeClr val="accent5">
                  <a:lumMod val="75000"/>
                </a:schemeClr>
              </a:solidFill>
            </a:endParaRPr>
          </a:p>
        </p:txBody>
      </p:sp>
      <p:sp>
        <p:nvSpPr>
          <p:cNvPr id="3" name="Content Placeholder 2"/>
          <p:cNvSpPr>
            <a:spLocks noGrp="1"/>
          </p:cNvSpPr>
          <p:nvPr>
            <p:ph idx="1"/>
          </p:nvPr>
        </p:nvSpPr>
        <p:spPr>
          <a:xfrm>
            <a:off x="1835696" y="1196752"/>
            <a:ext cx="7308304" cy="6912768"/>
          </a:xfrm>
        </p:spPr>
        <p:txBody>
          <a:bodyPr/>
          <a:lstStyle/>
          <a:p>
            <a:r>
              <a:rPr lang="en-AU" sz="1600" dirty="0" smtClean="0">
                <a:solidFill>
                  <a:schemeClr val="accent5">
                    <a:lumMod val="90000"/>
                  </a:schemeClr>
                </a:solidFill>
              </a:rPr>
              <a:t>The speech focuses on the representation of women in literature over the ages, in particular the presentation of evil or bad women. </a:t>
            </a:r>
          </a:p>
          <a:p>
            <a:pPr lvl="1"/>
            <a:r>
              <a:rPr lang="en-AU" sz="1600" dirty="0" smtClean="0">
                <a:solidFill>
                  <a:schemeClr val="accent5">
                    <a:lumMod val="90000"/>
                  </a:schemeClr>
                </a:solidFill>
              </a:rPr>
              <a:t>Evident in the title </a:t>
            </a:r>
            <a:r>
              <a:rPr lang="en-AU" sz="1600" b="1" dirty="0" smtClean="0">
                <a:solidFill>
                  <a:schemeClr val="accent5">
                    <a:lumMod val="90000"/>
                  </a:schemeClr>
                </a:solidFill>
              </a:rPr>
              <a:t>‘Spotty-Handed Villainesses’</a:t>
            </a:r>
          </a:p>
          <a:p>
            <a:pPr lvl="1">
              <a:buNone/>
            </a:pPr>
            <a:endParaRPr lang="en-AU" sz="1600" b="1" dirty="0" smtClean="0">
              <a:solidFill>
                <a:schemeClr val="accent5">
                  <a:lumMod val="90000"/>
                </a:schemeClr>
              </a:solidFill>
            </a:endParaRPr>
          </a:p>
          <a:p>
            <a:r>
              <a:rPr lang="en-AU" sz="1600" dirty="0" smtClean="0">
                <a:solidFill>
                  <a:schemeClr val="accent5">
                    <a:lumMod val="90000"/>
                  </a:schemeClr>
                </a:solidFill>
              </a:rPr>
              <a:t>For this purpose she harnesses the personal anecdote of her young daughter’s theatrical presentation, the help her illustrate what literature is not</a:t>
            </a:r>
          </a:p>
          <a:p>
            <a:pPr lvl="1"/>
            <a:r>
              <a:rPr lang="en-AU" sz="1600" b="1" dirty="0" smtClean="0">
                <a:solidFill>
                  <a:schemeClr val="accent5">
                    <a:lumMod val="90000"/>
                  </a:schemeClr>
                </a:solidFill>
              </a:rPr>
              <a:t>“... Are you going to do anything except have breakfast?’ we said. ‘No’ they said. “Then this isn’t a play,’ we said. ‘Something else has to happen’...</a:t>
            </a:r>
          </a:p>
          <a:p>
            <a:pPr lvl="1">
              <a:buNone/>
            </a:pPr>
            <a:endParaRPr lang="en-AU" sz="1600" b="1" dirty="0" smtClean="0">
              <a:solidFill>
                <a:schemeClr val="accent5">
                  <a:lumMod val="90000"/>
                </a:schemeClr>
              </a:solidFill>
            </a:endParaRPr>
          </a:p>
          <a:p>
            <a:r>
              <a:rPr lang="en-AU" sz="1600" dirty="0" smtClean="0">
                <a:solidFill>
                  <a:schemeClr val="accent5">
                    <a:lumMod val="90000"/>
                  </a:schemeClr>
                </a:solidFill>
              </a:rPr>
              <a:t>To rescue the representation of women in literature both from patriarchal stereotypes and from ideological feminist stereotypes</a:t>
            </a:r>
          </a:p>
          <a:p>
            <a:pPr lvl="1"/>
            <a:r>
              <a:rPr lang="en-AU" sz="1600" b="1" dirty="0" smtClean="0">
                <a:solidFill>
                  <a:schemeClr val="accent5">
                    <a:lumMod val="90000"/>
                  </a:schemeClr>
                </a:solidFill>
              </a:rPr>
              <a:t>‘Lets put a women at the centre of something-other-than-breakfast, and see what happens....’</a:t>
            </a:r>
          </a:p>
          <a:p>
            <a:pPr lvl="1">
              <a:buNone/>
            </a:pPr>
            <a:endParaRPr lang="en-AU" sz="1600" b="1" dirty="0" smtClean="0">
              <a:solidFill>
                <a:schemeClr val="accent5">
                  <a:lumMod val="90000"/>
                </a:schemeClr>
              </a:solidFill>
            </a:endParaRPr>
          </a:p>
          <a:p>
            <a:r>
              <a:rPr lang="en-AU" sz="1600" dirty="0" smtClean="0">
                <a:solidFill>
                  <a:schemeClr val="accent5">
                    <a:lumMod val="90000"/>
                  </a:schemeClr>
                </a:solidFill>
              </a:rPr>
              <a:t>Her purpose is not to push for one side of the argument but to critique other agendas and propose certain suggestions as to how the question of wicked women in literature might be framed.</a:t>
            </a:r>
            <a:endParaRPr lang="en-AU" sz="1600" dirty="0">
              <a:solidFill>
                <a:schemeClr val="accent5">
                  <a:lumMod val="90000"/>
                </a:schemeClr>
              </a:solidFill>
            </a:endParaRP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5736" y="216024"/>
            <a:ext cx="6948264" cy="7605464"/>
          </a:xfrm>
        </p:spPr>
        <p:txBody>
          <a:bodyPr/>
          <a:lstStyle/>
          <a:p>
            <a:r>
              <a:rPr lang="en-AU" sz="1750" dirty="0" smtClean="0">
                <a:solidFill>
                  <a:schemeClr val="accent5">
                    <a:lumMod val="90000"/>
                  </a:schemeClr>
                </a:solidFill>
              </a:rPr>
              <a:t>A large section of the speech deals with the more general question of what fiction aims to do, and how it is created. </a:t>
            </a:r>
          </a:p>
          <a:p>
            <a:pPr lvl="1"/>
            <a:r>
              <a:rPr lang="en-AU" sz="1750" i="1" dirty="0" smtClean="0">
                <a:solidFill>
                  <a:schemeClr val="accent5">
                    <a:lumMod val="90000"/>
                  </a:schemeClr>
                </a:solidFill>
              </a:rPr>
              <a:t>The word 'process' is very fashionable. All it really means, as far as I can tell, is "how do you do it?" You have to understand something about the form before you can do it at all. (Atwood)</a:t>
            </a:r>
          </a:p>
          <a:p>
            <a:pPr lvl="1">
              <a:buNone/>
            </a:pPr>
            <a:endParaRPr lang="en-AU" sz="1750" i="1" dirty="0" smtClean="0">
              <a:solidFill>
                <a:schemeClr val="accent5">
                  <a:lumMod val="90000"/>
                </a:schemeClr>
              </a:solidFill>
            </a:endParaRPr>
          </a:p>
          <a:p>
            <a:r>
              <a:rPr lang="en-AU" sz="1750" dirty="0" smtClean="0">
                <a:solidFill>
                  <a:schemeClr val="accent5">
                    <a:lumMod val="90000"/>
                  </a:schemeClr>
                </a:solidFill>
              </a:rPr>
              <a:t>Atwood looks at the general question of fiction, its aims and scope, and at the requirements of various genres of fiction. At this point she moves to considering the women's movement:</a:t>
            </a:r>
          </a:p>
          <a:p>
            <a:pPr lvl="1"/>
            <a:r>
              <a:rPr lang="en-AU" sz="1750" i="1" dirty="0" smtClean="0">
                <a:solidFill>
                  <a:schemeClr val="accent5">
                    <a:lumMod val="90000"/>
                  </a:schemeClr>
                </a:solidFill>
              </a:rPr>
              <a:t>… part of the history we've had recently is the history of the women's movement, and the women's movement has influenced how people read, and therefore what you can get away with, in art.</a:t>
            </a:r>
          </a:p>
          <a:p>
            <a:pPr lvl="1">
              <a:buNone/>
            </a:pPr>
            <a:endParaRPr lang="en-AU" sz="1750" i="1" dirty="0" smtClean="0">
              <a:solidFill>
                <a:schemeClr val="accent5">
                  <a:lumMod val="90000"/>
                </a:schemeClr>
              </a:solidFill>
            </a:endParaRPr>
          </a:p>
          <a:p>
            <a:r>
              <a:rPr lang="en-AU" sz="1750" dirty="0" smtClean="0">
                <a:solidFill>
                  <a:schemeClr val="accent5">
                    <a:lumMod val="90000"/>
                  </a:schemeClr>
                </a:solidFill>
              </a:rPr>
              <a:t>She negates this viewpoint with an overview of wicked women as shown in the world's literature: </a:t>
            </a:r>
            <a:r>
              <a:rPr lang="en-AU" sz="1750" b="1" dirty="0" smtClean="0">
                <a:solidFill>
                  <a:schemeClr val="accent5">
                    <a:lumMod val="90000"/>
                  </a:schemeClr>
                </a:solidFill>
              </a:rPr>
              <a:t>“the murderers, the seducers, the espionage agents, the cheats, the bad mothers and stepmothers”. </a:t>
            </a:r>
            <a:r>
              <a:rPr lang="en-AU" sz="1750" dirty="0" smtClean="0">
                <a:solidFill>
                  <a:schemeClr val="accent5">
                    <a:lumMod val="90000"/>
                  </a:schemeClr>
                </a:solidFill>
              </a:rPr>
              <a:t>She concludes by claiming that as wicked women exist in real life, so they have a place in literature; and that the many-dimensionality of women needs to be given literary expression.</a:t>
            </a:r>
          </a:p>
          <a:p>
            <a:endParaRPr lang="en-AU" sz="2000" dirty="0">
              <a:solidFill>
                <a:schemeClr val="accent5">
                  <a:lumMod val="90000"/>
                </a:schemeClr>
              </a:solidFill>
            </a:endParaRP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5">
                    <a:lumMod val="75000"/>
                  </a:schemeClr>
                </a:solidFill>
              </a:rPr>
              <a:t>Values Explored</a:t>
            </a:r>
            <a:endParaRPr lang="en-AU" dirty="0">
              <a:solidFill>
                <a:schemeClr val="accent5">
                  <a:lumMod val="75000"/>
                </a:schemeClr>
              </a:solidFill>
            </a:endParaRPr>
          </a:p>
        </p:txBody>
      </p:sp>
      <p:sp>
        <p:nvSpPr>
          <p:cNvPr id="3" name="Content Placeholder 2"/>
          <p:cNvSpPr>
            <a:spLocks noGrp="1"/>
          </p:cNvSpPr>
          <p:nvPr>
            <p:ph idx="1"/>
          </p:nvPr>
        </p:nvSpPr>
        <p:spPr>
          <a:xfrm>
            <a:off x="2339752" y="1268760"/>
            <a:ext cx="6804248" cy="6048672"/>
          </a:xfrm>
        </p:spPr>
        <p:txBody>
          <a:bodyPr/>
          <a:lstStyle/>
          <a:p>
            <a:r>
              <a:rPr lang="en-AU" sz="2400" b="1" dirty="0" smtClean="0">
                <a:solidFill>
                  <a:schemeClr val="accent5">
                    <a:lumMod val="90000"/>
                  </a:schemeClr>
                </a:solidFill>
              </a:rPr>
              <a:t>Literature should reflect the diversity of life and its moral complexity</a:t>
            </a:r>
            <a:endParaRPr lang="en-AU" sz="2400" dirty="0" smtClean="0">
              <a:solidFill>
                <a:schemeClr val="accent5">
                  <a:lumMod val="90000"/>
                </a:schemeClr>
              </a:solidFill>
            </a:endParaRPr>
          </a:p>
          <a:p>
            <a:pPr lvl="1"/>
            <a:r>
              <a:rPr lang="en-AU" sz="2000" dirty="0" smtClean="0">
                <a:solidFill>
                  <a:schemeClr val="accent5">
                    <a:lumMod val="90000"/>
                  </a:schemeClr>
                </a:solidFill>
              </a:rPr>
              <a:t>Atwood is portraying the notion that literature should have characters that reflect the variety life offers as that is what makes a story entertaining rather than characters that are two dimensional</a:t>
            </a:r>
          </a:p>
          <a:p>
            <a:pPr lvl="2">
              <a:buFont typeface="Wingdings" charset="2"/>
              <a:buChar char="§"/>
            </a:pPr>
            <a:r>
              <a:rPr lang="en-AU" sz="2000" dirty="0" smtClean="0">
                <a:solidFill>
                  <a:schemeClr val="accent5">
                    <a:lumMod val="90000"/>
                  </a:schemeClr>
                </a:solidFill>
              </a:rPr>
              <a:t>“Create a flawless character and you create an insufferable one; which maybe why I am interested in spots” – spots refers to the guilt Lady Macbeth felt after influencing her husband to kill the King</a:t>
            </a:r>
          </a:p>
          <a:p>
            <a:pPr>
              <a:buNone/>
            </a:pPr>
            <a:endParaRPr lang="en-AU" dirty="0">
              <a:solidFill>
                <a:srgbClr val="030303"/>
              </a:solidFill>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9752" y="260648"/>
            <a:ext cx="6804248" cy="7056784"/>
          </a:xfrm>
        </p:spPr>
        <p:txBody>
          <a:bodyPr/>
          <a:lstStyle/>
          <a:p>
            <a:r>
              <a:rPr lang="en-AU" sz="2800" b="1" dirty="0" smtClean="0">
                <a:solidFill>
                  <a:schemeClr val="accent5">
                    <a:lumMod val="90000"/>
                  </a:schemeClr>
                </a:solidFill>
              </a:rPr>
              <a:t>Women are capable of evil, and this should be recognised</a:t>
            </a:r>
            <a:endParaRPr lang="en-AU" sz="2800" dirty="0" smtClean="0">
              <a:solidFill>
                <a:schemeClr val="accent5">
                  <a:lumMod val="90000"/>
                </a:schemeClr>
              </a:solidFill>
            </a:endParaRPr>
          </a:p>
          <a:p>
            <a:pPr lvl="1"/>
            <a:r>
              <a:rPr lang="en-AU" sz="2400" dirty="0" smtClean="0">
                <a:solidFill>
                  <a:schemeClr val="accent5">
                    <a:lumMod val="90000"/>
                  </a:schemeClr>
                </a:solidFill>
              </a:rPr>
              <a:t>Atwood also emphasises that women too can possess faults in terms of their moral complexity and should not be stereotyped within literature as being only virtuous</a:t>
            </a:r>
          </a:p>
          <a:p>
            <a:pPr lvl="2">
              <a:buFont typeface="Wingdings" charset="2"/>
              <a:buChar char="§"/>
            </a:pPr>
            <a:r>
              <a:rPr lang="en-AU" sz="2000" dirty="0" smtClean="0">
                <a:solidFill>
                  <a:schemeClr val="accent5">
                    <a:lumMod val="90000"/>
                  </a:schemeClr>
                </a:solidFill>
              </a:rPr>
              <a:t>“Evil women are necessary in story traditions… why shouldn’t their many-dimensionality be given literary expression?”</a:t>
            </a:r>
          </a:p>
          <a:p>
            <a:pPr>
              <a:buNone/>
            </a:pPr>
            <a:endParaRPr lang="en-AU"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5736" y="620688"/>
            <a:ext cx="6948264" cy="7101408"/>
          </a:xfrm>
        </p:spPr>
        <p:txBody>
          <a:bodyPr/>
          <a:lstStyle/>
          <a:p>
            <a:pPr lvl="0"/>
            <a:r>
              <a:rPr lang="en-AU" sz="2400" b="1" dirty="0" smtClean="0">
                <a:solidFill>
                  <a:schemeClr val="accent5">
                    <a:lumMod val="90000"/>
                  </a:schemeClr>
                </a:solidFill>
              </a:rPr>
              <a:t>Evil characters in literature are the most interesting. </a:t>
            </a:r>
            <a:endParaRPr lang="en-AU" sz="2400" dirty="0" smtClean="0">
              <a:solidFill>
                <a:schemeClr val="accent5">
                  <a:lumMod val="90000"/>
                </a:schemeClr>
              </a:solidFill>
            </a:endParaRPr>
          </a:p>
          <a:p>
            <a:pPr lvl="1"/>
            <a:r>
              <a:rPr lang="en-AU" sz="1800" dirty="0" smtClean="0">
                <a:solidFill>
                  <a:schemeClr val="accent5">
                    <a:lumMod val="90000"/>
                  </a:schemeClr>
                </a:solidFill>
              </a:rPr>
              <a:t>They are said to be the </a:t>
            </a:r>
            <a:r>
              <a:rPr lang="en-AU" sz="1800" b="1" dirty="0" smtClean="0">
                <a:solidFill>
                  <a:schemeClr val="accent5">
                    <a:lumMod val="90000"/>
                  </a:schemeClr>
                </a:solidFill>
              </a:rPr>
              <a:t>‘lifeblood of literature’, </a:t>
            </a:r>
            <a:r>
              <a:rPr lang="en-AU" sz="1800" dirty="0" smtClean="0">
                <a:solidFill>
                  <a:schemeClr val="accent5">
                    <a:lumMod val="90000"/>
                  </a:schemeClr>
                </a:solidFill>
              </a:rPr>
              <a:t>meaning no evil characters equals no literature</a:t>
            </a:r>
          </a:p>
          <a:p>
            <a:pPr lvl="1"/>
            <a:r>
              <a:rPr lang="en-AU" sz="1800" dirty="0" smtClean="0">
                <a:solidFill>
                  <a:schemeClr val="accent5">
                    <a:lumMod val="90000"/>
                  </a:schemeClr>
                </a:solidFill>
              </a:rPr>
              <a:t>Atwood points out in her speech that literature needs </a:t>
            </a:r>
            <a:r>
              <a:rPr lang="en-AU" sz="1800" b="1" dirty="0" smtClean="0">
                <a:solidFill>
                  <a:schemeClr val="accent5">
                    <a:lumMod val="90000"/>
                  </a:schemeClr>
                </a:solidFill>
              </a:rPr>
              <a:t>‘something disruptive to static order’ </a:t>
            </a:r>
            <a:r>
              <a:rPr lang="en-AU" sz="1800" dirty="0" smtClean="0">
                <a:solidFill>
                  <a:schemeClr val="accent5">
                    <a:lumMod val="90000"/>
                  </a:schemeClr>
                </a:solidFill>
              </a:rPr>
              <a:t>in order to make the text more interesting, engaging and unique. </a:t>
            </a:r>
          </a:p>
          <a:p>
            <a:pPr lvl="1"/>
            <a:r>
              <a:rPr lang="en-AU" sz="1800" dirty="0" smtClean="0">
                <a:solidFill>
                  <a:schemeClr val="accent5">
                    <a:lumMod val="90000"/>
                  </a:schemeClr>
                </a:solidFill>
              </a:rPr>
              <a:t>She further emphasizes on this point by using an anecdote, turning out to be her daughter’s tedious play based on an ongoing breakfast. Margaret then goes on to state that in order to be literature, a novel or whatever form of writing must consist of </a:t>
            </a:r>
            <a:r>
              <a:rPr lang="en-AU" sz="1800" b="1" dirty="0" smtClean="0">
                <a:solidFill>
                  <a:schemeClr val="accent5">
                    <a:lumMod val="90000"/>
                  </a:schemeClr>
                </a:solidFill>
              </a:rPr>
              <a:t>‘more than breakfast’. </a:t>
            </a:r>
          </a:p>
          <a:p>
            <a:pPr lvl="1"/>
            <a:r>
              <a:rPr lang="en-AU" sz="1800" dirty="0" smtClean="0">
                <a:solidFill>
                  <a:schemeClr val="accent5">
                    <a:lumMod val="90000"/>
                  </a:schemeClr>
                </a:solidFill>
              </a:rPr>
              <a:t>She also says that </a:t>
            </a:r>
            <a:r>
              <a:rPr lang="en-AU" sz="1800" b="1" dirty="0" smtClean="0">
                <a:solidFill>
                  <a:schemeClr val="accent5">
                    <a:lumMod val="90000"/>
                  </a:schemeClr>
                </a:solidFill>
              </a:rPr>
              <a:t>‘the difference between literature and life is something else has to happen.’ </a:t>
            </a:r>
            <a:r>
              <a:rPr lang="en-AU" sz="1800" dirty="0" smtClean="0">
                <a:solidFill>
                  <a:schemeClr val="accent5">
                    <a:lumMod val="90000"/>
                  </a:schemeClr>
                </a:solidFill>
              </a:rPr>
              <a:t>Through this anecdote and again her reference to literature having to </a:t>
            </a:r>
            <a:r>
              <a:rPr lang="en-AU" sz="1800" b="1" dirty="0" smtClean="0">
                <a:solidFill>
                  <a:schemeClr val="accent5">
                    <a:lumMod val="90000"/>
                  </a:schemeClr>
                </a:solidFill>
              </a:rPr>
              <a:t>be ‘more than breakfast</a:t>
            </a:r>
            <a:r>
              <a:rPr lang="en-AU" sz="1800" dirty="0" smtClean="0">
                <a:solidFill>
                  <a:schemeClr val="accent5">
                    <a:lumMod val="90000"/>
                  </a:schemeClr>
                </a:solidFill>
              </a:rPr>
              <a:t>’, it is easy to conclude that she means that literature in fact need characters who bring something different and diverse to a novel or piece of writing, such as the spotty-handed villainesses or in basic reference, evil characters. </a:t>
            </a:r>
          </a:p>
          <a:p>
            <a:endParaRPr lang="en-AU" dirty="0"/>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61979</Template>
  <TotalTime>1163</TotalTime>
  <Words>1753</Words>
  <Application>Microsoft Office PowerPoint</Application>
  <PresentationFormat>On-screen Show (4:3)</PresentationFormat>
  <Paragraphs>136</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Modèle par défaut</vt:lpstr>
      <vt:lpstr>Margaret Atwood</vt:lpstr>
      <vt:lpstr>Author: </vt:lpstr>
      <vt:lpstr>Audience: </vt:lpstr>
      <vt:lpstr>Context For Speech: </vt:lpstr>
      <vt:lpstr>Central Idea/Argument:</vt:lpstr>
      <vt:lpstr>Slide 6</vt:lpstr>
      <vt:lpstr>Values Explored</vt:lpstr>
      <vt:lpstr>Slide 8</vt:lpstr>
      <vt:lpstr>Slide 9</vt:lpstr>
      <vt:lpstr>Slide 10</vt:lpstr>
      <vt:lpstr>Structure Of Speech</vt:lpstr>
      <vt:lpstr>Rhetorical Devices and Examples:</vt:lpstr>
      <vt:lpstr>Slide 13</vt:lpstr>
      <vt:lpstr>Slide 14</vt:lpstr>
      <vt:lpstr>Slide 15</vt:lpstr>
      <vt:lpstr>Link to other Speeches</vt:lpstr>
      <vt:lpstr>Critical Commentary: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Margret Atwood</dc:title>
  <dc:creator>asmith</dc:creator>
  <cp:lastModifiedBy>asmith</cp:lastModifiedBy>
  <cp:revision>29</cp:revision>
  <dcterms:created xsi:type="dcterms:W3CDTF">2012-10-24T06:07:44Z</dcterms:created>
  <dcterms:modified xsi:type="dcterms:W3CDTF">2012-11-01T21:16:37Z</dcterms:modified>
</cp:coreProperties>
</file>