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1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 txBox="1"/>
          <p:nvPr>
            <p:ph idx="2" type="hdr"/>
          </p:nvPr>
        </p:nvSpPr>
        <p:spPr>
          <a:xfrm>
            <a:off y="0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" name="Shape 3"/>
          <p:cNvSpPr txBox="1"/>
          <p:nvPr>
            <p:ph idx="10" type="dt"/>
          </p:nvPr>
        </p:nvSpPr>
        <p:spPr>
          <a:xfrm>
            <a:off y="0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" name="Shape 4"/>
          <p:cNvSpPr/>
          <p:nvPr>
            <p:ph idx="3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rnd">
            <a:solidFill>
              <a:srgbClr val="000000"/>
            </a:solidFill>
            <a:prstDash val="solid"/>
            <a:miter/>
            <a:headEnd w="med" len="med" type="none"/>
            <a:tailEnd w="med" len="med" type="none"/>
          </a:ln>
        </p:spPr>
      </p:sp>
      <p:sp>
        <p:nvSpPr>
          <p:cNvPr id="5" name="Shape 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6" name="Shape 6"/>
          <p:cNvSpPr txBox="1"/>
          <p:nvPr>
            <p:ph idx="11" type="ftr"/>
          </p:nvPr>
        </p:nvSpPr>
        <p:spPr>
          <a:xfrm>
            <a:off y="8685211" x="0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r" rtl="0" marR="0" indent="0" marL="0">
              <a:defRPr strike="noStrike" u="none" b="0" cap="none" baseline="0" sz="1200" i="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buSzPct val="25000"/>
              <a:buFont typeface="Arial"/>
              <a:buNone/>
            </a:pPr>
            <a:r>
              <a:rPr strike="noStrike" u="none" b="0" cap="none" baseline="0" sz="1200" lang="en-US" i="0"/>
              <a:t>*</a:t>
            </a:r>
          </a:p>
        </p:txBody>
      </p:sp>
      <p:sp>
        <p:nvSpPr>
          <p:cNvPr id="62" name="Shape 6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buSzPct val="25000"/>
              <a:buFont typeface="Arial"/>
              <a:buNone/>
            </a:pPr>
            <a:r>
              <a:rPr strike="noStrike" u="none" b="0" cap="none" baseline="0" sz="1200" lang="en-US" i="0"/>
              <a:t>*</a:t>
            </a:r>
          </a:p>
        </p:txBody>
      </p:sp>
      <p:sp>
        <p:nvSpPr>
          <p:cNvPr id="70" name="Shape 7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7" name="Shape 77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1" name="Shape 8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83" name="Shape 83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0" name="Shape 90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5" name="Shape 95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97" name="Shape 97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buSzPct val="25000"/>
              <a:buFont typeface="Arial"/>
              <a:buNone/>
            </a:pPr>
            <a:r>
              <a:rPr strike="noStrike" u="none" b="0" cap="none" baseline="0" sz="1200" lang="en-US" i="0"/>
              <a:t>*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106" name="Shape 106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buSzPct val="25000"/>
              <a:buFont typeface="Arial"/>
              <a:buNone/>
            </a:pPr>
            <a:r>
              <a:rPr strike="noStrike" u="none" b="0" cap="none" baseline="0" sz="1200" lang="en-US" i="0"/>
              <a:t>*</a:t>
            </a:r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 txBox="1"/>
          <p:nvPr/>
        </p:nvSpPr>
        <p:spPr>
          <a:xfrm>
            <a:off y="8685211" x="3884612"/>
            <a:ext cy="457200" cx="2971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b" anchorCtr="0">
            <a:noAutofit/>
          </a:bodyPr>
          <a:lstStyle/>
          <a:p>
            <a:pPr algn="r" rtl="0" lvl="0" marR="0" indent="0" marL="0">
              <a:buSzPct val="25000"/>
              <a:buFont typeface="Arial"/>
              <a:buNone/>
            </a:pPr>
            <a:r>
              <a:rPr strike="noStrike" u="none" b="0" cap="none" baseline="0" sz="1200" lang="en-US" i="0"/>
              <a:t>*</a:t>
            </a:r>
          </a:p>
        </p:txBody>
      </p:sp>
      <p:sp>
        <p:nvSpPr>
          <p:cNvPr id="119" name="Shape 119"/>
          <p:cNvSpPr/>
          <p:nvPr>
            <p:ph idx="2" type="sldImg"/>
          </p:nvPr>
        </p:nvSpPr>
        <p:spPr>
          <a:xfrm>
            <a:off y="685800" x="1143000"/>
            <a:ext cy="3429000" cx="4572000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0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1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7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8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9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itleAndTx" type="vertTitleAndTx">
  <p:cSld name="vertTitleAndTx">
    <p:spTree>
      <p:nvGrpSpPr>
        <p:cNvPr id="14" name="Shape 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 rot="5400000">
            <a:off y="2171700" x="4732337"/>
            <a:ext cy="2057400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 rot="5400000">
            <a:off y="190500" x="541337"/>
            <a:ext cy="6019799" cx="5851525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" type="obj">
  <p:cSld name="obj"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 txBox="1"/>
          <p:nvPr>
            <p:ph type="ctrTitle"/>
          </p:nvPr>
        </p:nvSpPr>
        <p:spPr>
          <a:xfrm>
            <a:off y="2130425" x="685800"/>
            <a:ext cy="1470024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y="3886200" x="1371600"/>
            <a:ext cy="17526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marR="0" indent="0" mar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45720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9144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1371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1828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2286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2743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3200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3657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vertTx" type="vertTx">
  <p:cSld name="vertTx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 rot="5400000">
            <a:off y="-251619" x="2309018"/>
            <a:ext cy="8229600" cx="4525961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3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z="2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picTx" type="picTx">
  <p:cSld name="picTx">
    <p:spTree>
      <p:nvGrpSpPr>
        <p:cNvPr id="20" name="Shape 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y="4800600" x="1792288"/>
            <a:ext cy="566737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2" name="Shape 22"/>
          <p:cNvSpPr/>
          <p:nvPr>
            <p:ph idx="2" type="pic"/>
          </p:nvPr>
        </p:nvSpPr>
        <p:spPr>
          <a:xfrm>
            <a:off y="612775" x="1792288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buClr>
                <a:schemeClr val="dk1"/>
              </a:buClr>
              <a:buFont typeface="Arial"/>
              <a:buNone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buClr>
                <a:schemeClr val="dk1"/>
              </a:buClr>
              <a:buFont typeface="Arial"/>
              <a:buNone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buClr>
                <a:schemeClr val="dk1"/>
              </a:buClr>
              <a:buFont typeface="Arial"/>
              <a:buNone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buClr>
                <a:schemeClr val="dk1"/>
              </a:buClr>
              <a:buFont typeface="Arial"/>
              <a:buNone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y="5367337" x="1792288"/>
            <a:ext cy="804861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objTx" type="objTx">
  <p:cSld name="objTx">
    <p:spTree>
      <p:nvGrpSpPr>
        <p:cNvPr id="24" name="Shape 2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y="273050" x="457200"/>
            <a:ext cy="1162049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defRPr b="1"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y="273050" x="3575050"/>
            <a:ext cy="5853112" cx="511175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3200"/>
            </a:lvl1pPr>
            <a:lvl2pPr rtl="0">
              <a:defRPr sz="2800"/>
            </a:lvl2pPr>
            <a:lvl3pPr rtl="0">
              <a:defRPr sz="2400"/>
            </a:lvl3pPr>
            <a:lvl4pPr rtl="0">
              <a:defRPr sz="2000"/>
            </a:lvl4pPr>
            <a:lvl5pPr rtl="0">
              <a:defRPr sz="2000"/>
            </a:lvl5pPr>
            <a:lvl6pPr rtl="0">
              <a:defRPr sz="2000"/>
            </a:lvl6pPr>
            <a:lvl7pPr rtl="0">
              <a:defRPr sz="2000"/>
            </a:lvl7pPr>
            <a:lvl8pPr rtl="0">
              <a:defRPr sz="2000"/>
            </a:lvl8pPr>
            <a:lvl9pPr rtl="0">
              <a:defRPr sz="20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y="1435100" x="457200"/>
            <a:ext cy="4691063" cx="3008313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 indent="0" marL="0">
              <a:buFont typeface="Arial"/>
              <a:buNone/>
              <a:defRPr sz="1400"/>
            </a:lvl1pPr>
            <a:lvl2pPr rtl="0" indent="0" marL="457200">
              <a:buFont typeface="Arial"/>
              <a:buNone/>
              <a:defRPr sz="1200"/>
            </a:lvl2pPr>
            <a:lvl3pPr rtl="0" indent="0" marL="914400">
              <a:buFont typeface="Arial"/>
              <a:buNone/>
              <a:defRPr sz="1000"/>
            </a:lvl3pPr>
            <a:lvl4pPr rtl="0" indent="0" marL="1371600">
              <a:buFont typeface="Arial"/>
              <a:buNone/>
              <a:defRPr sz="900"/>
            </a:lvl4pPr>
            <a:lvl5pPr rtl="0" indent="0" marL="1828800">
              <a:buFont typeface="Arial"/>
              <a:buNone/>
              <a:defRPr sz="900"/>
            </a:lvl5pPr>
            <a:lvl6pPr rtl="0" indent="0" marL="2286000">
              <a:buFont typeface="Arial"/>
              <a:buNone/>
              <a:defRPr sz="900"/>
            </a:lvl6pPr>
            <a:lvl7pPr rtl="0" indent="0" marL="2743200">
              <a:buFont typeface="Arial"/>
              <a:buNone/>
              <a:defRPr sz="900"/>
            </a:lvl7pPr>
            <a:lvl8pPr rtl="0" indent="0" marL="3200400">
              <a:buFont typeface="Arial"/>
              <a:buNone/>
              <a:defRPr sz="900"/>
            </a:lvl8pPr>
            <a:lvl9pPr rtl="0" indent="0" marL="3657600">
              <a:buFont typeface="Arial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TxTwoObj" type="twoTxTwoObj">
  <p:cSld name="twoTxTwoObj"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34" name="Shape 34"/>
          <p:cNvSpPr txBox="1"/>
          <p:nvPr>
            <p:ph idx="2" type="body"/>
          </p:nvPr>
        </p:nvSpPr>
        <p:spPr>
          <a:xfrm>
            <a:off y="2174875" x="457200"/>
            <a:ext cy="3951287" cx="4040187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  <p:sp>
        <p:nvSpPr>
          <p:cNvPr id="35" name="Shape 35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b="1" sz="2400"/>
            </a:lvl1pPr>
            <a:lvl2pPr rtl="0" indent="0" marL="457200">
              <a:buFont typeface="Arial"/>
              <a:buNone/>
              <a:defRPr b="1" sz="2000"/>
            </a:lvl2pPr>
            <a:lvl3pPr rtl="0" indent="0" marL="914400">
              <a:buFont typeface="Arial"/>
              <a:buNone/>
              <a:defRPr b="1" sz="1800"/>
            </a:lvl3pPr>
            <a:lvl4pPr rtl="0" indent="0" marL="1371600">
              <a:buFont typeface="Arial"/>
              <a:buNone/>
              <a:defRPr b="1" sz="1600"/>
            </a:lvl4pPr>
            <a:lvl5pPr rtl="0" indent="0" marL="1828800">
              <a:buFont typeface="Arial"/>
              <a:buNone/>
              <a:defRPr b="1" sz="1600"/>
            </a:lvl5pPr>
            <a:lvl6pPr rtl="0" indent="0" marL="2286000">
              <a:buFont typeface="Arial"/>
              <a:buNone/>
              <a:defRPr b="1" sz="1600"/>
            </a:lvl6pPr>
            <a:lvl7pPr rtl="0" indent="0" marL="2743200">
              <a:buFont typeface="Arial"/>
              <a:buNone/>
              <a:defRPr b="1" sz="1600"/>
            </a:lvl7pPr>
            <a:lvl8pPr rtl="0" indent="0" marL="3200400">
              <a:buFont typeface="Arial"/>
              <a:buNone/>
              <a:defRPr b="1" sz="1600"/>
            </a:lvl8pPr>
            <a:lvl9pPr rtl="0" indent="0" marL="3657600">
              <a:buFont typeface="Arial"/>
              <a:buNone/>
              <a:defRPr b="1" sz="1600"/>
            </a:lvl9pPr>
          </a:lstStyle>
          <a:p/>
        </p:txBody>
      </p:sp>
      <p:sp>
        <p:nvSpPr>
          <p:cNvPr id="36" name="Shape 36"/>
          <p:cNvSpPr txBox="1"/>
          <p:nvPr>
            <p:ph idx="4" type="body"/>
          </p:nvPr>
        </p:nvSpPr>
        <p:spPr>
          <a:xfrm>
            <a:off y="2174875" x="4645025"/>
            <a:ext cy="3951287" cx="4041774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Obj" type="twoObj">
  <p:cSld name="twoObj"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L="4572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L="9144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L="13716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L="1828800">
              <a:spcBef>
                <a:spcPts val="0"/>
              </a:spcBef>
              <a:spcAft>
                <a:spcPts val="0"/>
              </a:spcAft>
              <a:defRPr sz="440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600200" x="457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y="1600200" x="4648200"/>
            <a:ext cy="4525963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secHead" type="secHead">
  <p:cSld name="secHead"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y="4406900" x="722312"/>
            <a:ext cy="1362075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>
              <a:defRPr b="1" cap="small" sz="4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2906713" x="722312"/>
            <a:ext cy="1500187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 indent="0" marL="0">
              <a:buFont typeface="Arial"/>
              <a:buNone/>
              <a:defRPr sz="2000"/>
            </a:lvl1pPr>
            <a:lvl2pPr rtl="0" indent="0" marL="457200">
              <a:buFont typeface="Arial"/>
              <a:buNone/>
              <a:defRPr sz="1800"/>
            </a:lvl2pPr>
            <a:lvl3pPr rtl="0" indent="0" marL="914400">
              <a:buFont typeface="Arial"/>
              <a:buNone/>
              <a:defRPr sz="1600"/>
            </a:lvl3pPr>
            <a:lvl4pPr rtl="0" indent="0" marL="1371600">
              <a:buFont typeface="Arial"/>
              <a:buNone/>
              <a:defRPr sz="1400"/>
            </a:lvl4pPr>
            <a:lvl5pPr rtl="0" indent="0" marL="1828800">
              <a:buFont typeface="Arial"/>
              <a:buNone/>
              <a:defRPr sz="1400"/>
            </a:lvl5pPr>
            <a:lvl6pPr rtl="0" indent="0" marL="2286000">
              <a:buFont typeface="Arial"/>
              <a:buNone/>
              <a:defRPr sz="1400"/>
            </a:lvl6pPr>
            <a:lvl7pPr rtl="0" indent="0" marL="2743200">
              <a:buFont typeface="Arial"/>
              <a:buNone/>
              <a:defRPr sz="1400"/>
            </a:lvl7pPr>
            <a:lvl8pPr rtl="0" indent="0" marL="3200400">
              <a:buFont typeface="Arial"/>
              <a:buNone/>
              <a:defRPr sz="1400"/>
            </a:lvl8pPr>
            <a:lvl9pPr rtl="0" indent="0" marL="3657600">
              <a:buFont typeface="Arial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2"/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10.xml" Type="http://schemas.openxmlformats.org/officeDocument/2006/relationships/slideLayout" Id="rId10"/><Relationship Target="../slideLayouts/slideLayout4.xml" Type="http://schemas.openxmlformats.org/officeDocument/2006/relationships/slideLayout" Id="rId4"/><Relationship Target="../slideLayouts/slideLayout11.xml" Type="http://schemas.openxmlformats.org/officeDocument/2006/relationships/slideLayout" Id="rId11"/><Relationship Target="../slideLayouts/slideLayout3.xml" Type="http://schemas.openxmlformats.org/officeDocument/2006/relationships/slideLayout" Id="rId3"/><Relationship Target="../slideLayouts/slideLayout9.xml" Type="http://schemas.openxmlformats.org/officeDocument/2006/relationships/slideLayout" Id="rId9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slideLayouts/slideLayout8.xml" Type="http://schemas.openxmlformats.org/officeDocument/2006/relationships/slideLayout" Id="rId8"/><Relationship Target="../slideLayouts/slideLayout7.xml" Type="http://schemas.openxmlformats.org/officeDocument/2006/relationships/slideLayout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" name="Shape 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ctr" anchorCtr="0"/>
          <a:lstStyle>
            <a:lvl1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 marR="0" indent="0" marL="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 marR="0" indent="0" marL="4572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 marR="0" indent="0" marL="9144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 marR="0" indent="0" marL="13716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 marR="0" indent="0" marL="1828800">
              <a:spcBef>
                <a:spcPts val="0"/>
              </a:spcBef>
              <a:spcAft>
                <a:spcPts val="0"/>
              </a:spcAft>
              <a:defRPr strike="noStrike" u="none" b="0" cap="none" baseline="0" sz="4400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-222250" marL="34290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32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-177800" marL="74295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-136525" marL="114300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-152400" marL="1600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-152400" marL="20574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-152400" marL="25146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-152400" marL="29718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-152400" marL="34290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-152400" marL="388620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 strike="noStrike" u="none" b="0" cap="none" baseline="0" sz="20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0" type="dt"/>
          </p:nvPr>
        </p:nvSpPr>
        <p:spPr>
          <a:xfrm>
            <a:off y="6245225" x="457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1" type="ftr"/>
          </p:nvPr>
        </p:nvSpPr>
        <p:spPr>
          <a:xfrm>
            <a:off y="6245225" x="3124200"/>
            <a:ext cy="476249" cx="2895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marR="0" indent="0" marL="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marR="0" indent="0" marL="457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marR="0" indent="0" marL="914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marR="0" indent="0" marL="1371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marR="0" indent="0" marL="18288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marR="0" indent="0" marL="22860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marR="0" indent="0" marL="27432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marR="0" indent="0" marL="32004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marR="0" indent="0" marL="3657600">
              <a:defRPr strike="noStrike" u="none" b="0" cap="none" baseline="0" sz="18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y="6245225" x="6553200"/>
            <a:ext cy="476249" cx="2133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r" rtl="0" marR="0" indent="0" marL="0">
              <a:defRPr strike="noStrike" u="none" b="0" cap="none" baseline="0" sz="1400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1.xml" Type="http://schemas.openxmlformats.org/officeDocument/2006/relationships/slideLayout" Id="rId1"/><Relationship Target="../media/image06.jpg" Type="http://schemas.openxmlformats.org/officeDocument/2006/relationships/image" Id="rId4"/><Relationship Target="../media/image01.jpg" Type="http://schemas.openxmlformats.org/officeDocument/2006/relationships/image" Id="rId3"/><Relationship Target="../media/image04.jpg" Type="http://schemas.openxmlformats.org/officeDocument/2006/relationships/image" Id="rId6"/><Relationship Target="../media/image03.jpg" Type="http://schemas.openxmlformats.org/officeDocument/2006/relationships/image" Id="rId5"/><Relationship Target="../media/image00.jpg" Type="http://schemas.openxmlformats.org/officeDocument/2006/relationships/image" Id="rId7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7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10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10.xml" Type="http://schemas.openxmlformats.org/officeDocument/2006/relationships/slideLayout" Id="rId1"/><Relationship Target="http://www.articlemyriad.com/elements-romanticism-frankenstein/" Type="http://schemas.openxmlformats.org/officeDocument/2006/relationships/hyperlink" TargetMode="External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ctrTitle"/>
          </p:nvPr>
        </p:nvSpPr>
        <p:spPr>
          <a:xfrm>
            <a:off y="2590800" x="457200"/>
            <a:ext cy="1385887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4000" lang="en-US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Moduel</a:t>
            </a:r>
          </a:p>
        </p:txBody>
      </p:sp>
      <p:sp>
        <p:nvSpPr>
          <p:cNvPr id="52" name="Shape 52"/>
          <p:cNvSpPr txBox="1"/>
          <p:nvPr>
            <p:ph idx="1" type="subTitle"/>
          </p:nvPr>
        </p:nvSpPr>
        <p:spPr>
          <a:xfrm>
            <a:off y="5638800" x="1219200"/>
            <a:ext cy="609599" cx="67818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spcBef>
                <a:spcPts val="48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r>
              <a:rPr strike="noStrike" u="none" b="1" cap="none" baseline="0" sz="24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Good Samaritan Catholic College English </a:t>
            </a:r>
          </a:p>
        </p:txBody>
      </p:sp>
      <p:sp>
        <p:nvSpPr>
          <p:cNvPr id="53" name="Shape 53"/>
          <p:cNvSpPr/>
          <p:nvPr/>
        </p:nvSpPr>
        <p:spPr>
          <a:xfrm>
            <a:off y="-14286" x="0"/>
            <a:ext cy="3990975" cx="284797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  <p:sp>
        <p:nvSpPr>
          <p:cNvPr id="54" name="Shape 54"/>
          <p:cNvSpPr/>
          <p:nvPr/>
        </p:nvSpPr>
        <p:spPr>
          <a:xfrm>
            <a:off y="0" x="2847975"/>
            <a:ext cy="3967161" cx="2867025"/>
          </a:xfrm>
          <a:prstGeom prst="rect">
            <a:avLst/>
          </a:prstGeom>
          <a:blipFill>
            <a:blip r:embed="rId4"/>
            <a:stretch>
              <a:fillRect/>
            </a:stretch>
          </a:blipFill>
        </p:spPr>
      </p:sp>
      <p:sp>
        <p:nvSpPr>
          <p:cNvPr id="55" name="Shape 55"/>
          <p:cNvSpPr/>
          <p:nvPr/>
        </p:nvSpPr>
        <p:spPr>
          <a:xfrm>
            <a:off y="0" x="5715000"/>
            <a:ext cy="3976687" cx="3429000"/>
          </a:xfrm>
          <a:prstGeom prst="rect">
            <a:avLst/>
          </a:prstGeom>
          <a:blipFill>
            <a:blip r:embed="rId5"/>
            <a:stretch>
              <a:fillRect/>
            </a:stretch>
          </a:blipFill>
        </p:spPr>
      </p:sp>
      <p:sp>
        <p:nvSpPr>
          <p:cNvPr id="56" name="Shape 56"/>
          <p:cNvSpPr/>
          <p:nvPr/>
        </p:nvSpPr>
        <p:spPr>
          <a:xfrm>
            <a:off y="3976687" x="0"/>
            <a:ext cy="2909886" cx="4800600"/>
          </a:xfrm>
          <a:prstGeom prst="rect">
            <a:avLst/>
          </a:prstGeom>
          <a:blipFill>
            <a:blip r:embed="rId6"/>
            <a:stretch>
              <a:fillRect/>
            </a:stretch>
          </a:blipFill>
        </p:spPr>
      </p:sp>
      <p:sp>
        <p:nvSpPr>
          <p:cNvPr id="57" name="Shape 57"/>
          <p:cNvSpPr/>
          <p:nvPr/>
        </p:nvSpPr>
        <p:spPr>
          <a:xfrm>
            <a:off y="3967162" x="3886200"/>
            <a:ext cy="2919412" cx="5257799"/>
          </a:xfrm>
          <a:prstGeom prst="rect">
            <a:avLst/>
          </a:prstGeom>
          <a:blipFill>
            <a:blip r:embed="rId7"/>
            <a:stretch>
              <a:fillRect/>
            </a:stretch>
          </a:blipFill>
        </p:spPr>
      </p:sp>
      <p:sp>
        <p:nvSpPr>
          <p:cNvPr id="58" name="Shape 58"/>
          <p:cNvSpPr txBox="1"/>
          <p:nvPr/>
        </p:nvSpPr>
        <p:spPr>
          <a:xfrm>
            <a:off y="4343400" x="2209800"/>
            <a:ext cy="369886" cx="3352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9" name="Shape 59"/>
          <p:cNvSpPr txBox="1"/>
          <p:nvPr/>
        </p:nvSpPr>
        <p:spPr>
          <a:xfrm>
            <a:off y="3581400" x="685800"/>
            <a:ext cy="1384299" cx="6172199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Cambria"/>
              <a:buNone/>
            </a:pPr>
            <a:r>
              <a:rPr strike="noStrike" u="none" b="0" cap="none" baseline="0" sz="2800" lang="en-US" i="0">
                <a:solidFill>
                  <a:srgbClr val="FFC000"/>
                </a:solidFill>
                <a:latin typeface="Cambria"/>
                <a:ea typeface="Cambria"/>
                <a:cs typeface="Cambria"/>
                <a:sym typeface="Cambria"/>
              </a:rPr>
              <a:t>Module A: Comparative Study of Texts and Contexts</a:t>
            </a:r>
          </a:p>
          <a:p>
            <a:pPr algn="l" rtl="0" lvl="0" marR="0" indent="0" marL="0">
              <a:buClr>
                <a:schemeClr val="dk1"/>
              </a:buClr>
              <a:buSzPct val="25000"/>
              <a:buFont typeface="Cambria"/>
              <a:buNone/>
            </a:pPr>
            <a:r>
              <a:rPr strike="noStrike" u="none" b="0" cap="none" baseline="0" sz="2800" lang="en-US" i="0">
                <a:solidFill>
                  <a:srgbClr val="FFC000"/>
                </a:solidFill>
                <a:latin typeface="Cambria"/>
                <a:ea typeface="Cambria"/>
                <a:cs typeface="Cambria"/>
                <a:sym typeface="Cambria"/>
              </a:rPr>
              <a:t>Elective 2: Texts in Time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 txBox="1"/>
          <p:nvPr>
            <p:ph type="title"/>
          </p:nvPr>
        </p:nvSpPr>
        <p:spPr>
          <a:xfrm>
            <a:off y="152400" x="228600"/>
            <a:ext cy="914400" cx="7772400"/>
          </a:xfrm>
          <a:prstGeom prst="rect">
            <a:avLst/>
          </a:prstGeom>
          <a:solidFill>
            <a:srgbClr val="DDDDDD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35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Module A: Comparative Study of Texts and Contexts Concepts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1219200" x="228600"/>
            <a:ext cy="5410200" cx="52577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600" lang="en-US" i="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Comparative Study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Texts are compared in order to explore them in relation to their contexts.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600" lang="en-US" i="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Contextualisation:</a:t>
            </a:r>
            <a:r>
              <a:rPr strike="noStrike" u="none" b="1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effects of social, historical and cultural context and questions of value in texts.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1" cap="none" baseline="0" sz="2600" lang="en-US" i="0">
                <a:solidFill>
                  <a:srgbClr val="990000"/>
                </a:solidFill>
                <a:latin typeface="Arial"/>
                <a:ea typeface="Arial"/>
                <a:cs typeface="Arial"/>
                <a:sym typeface="Arial"/>
              </a:rPr>
              <a:t>Value: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quality desirable as a means or an end in itself (noun)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estimate or assign worth to a text (verb) </a:t>
            </a:r>
          </a:p>
          <a:p>
            <a:r>
              <a:t/>
            </a:r>
          </a:p>
          <a:p>
            <a:r>
              <a:t/>
            </a:r>
          </a:p>
        </p:txBody>
      </p:sp>
      <p:sp>
        <p:nvSpPr>
          <p:cNvPr id="67" name="Shape 67"/>
          <p:cNvSpPr/>
          <p:nvPr/>
        </p:nvSpPr>
        <p:spPr>
          <a:xfrm>
            <a:off y="1600200" x="5715000"/>
            <a:ext cy="3990974" cx="2676525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74637" x="304800"/>
            <a:ext cy="868362" cx="8534399"/>
          </a:xfrm>
          <a:prstGeom prst="rect">
            <a:avLst/>
          </a:prstGeom>
          <a:solidFill>
            <a:srgbClr val="C00000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Elective </a:t>
            </a:r>
            <a:r>
              <a:rPr strike="noStrike" u="none" b="0" cap="none" baseline="0" sz="4400" lang="en-US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2:Texts in Time </a:t>
            </a:r>
            <a:r>
              <a:rPr strike="noStrike" u="none" b="0" cap="none" baseline="0" sz="44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Rubric</a:t>
            </a:r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1295400" x="304800"/>
            <a:ext cy="4830762" cx="8534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this elective students:</a:t>
            </a:r>
          </a:p>
          <a:p>
            <a:pPr algn="l" rtl="0" lvl="0" marR="0" indent="0" mar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compare how the treatment of similar content in a pair of texts composed in different times and contexts reflect changing values and perspectives</a:t>
            </a:r>
          </a:p>
          <a:p>
            <a:pPr algn="l" rtl="0" lvl="0" marR="0" indent="0" mar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come to a heightened understanding of the meaning and significance of each text</a:t>
            </a:r>
          </a:p>
          <a:p>
            <a:pPr algn="l" rtl="0" lvl="0" marR="0" indent="0" mar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 texts in their contexts, compare values, ideas, language forms and features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74637" x="304800"/>
            <a:ext cy="868362" cx="8534399"/>
          </a:xfrm>
          <a:prstGeom prst="rect">
            <a:avLst/>
          </a:prstGeom>
          <a:solidFill>
            <a:srgbClr val="C00000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HSC Examination Rubric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295400" x="304800"/>
            <a:ext cy="4830762" cx="8534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your answer you will be assessed on how well you:</a:t>
            </a:r>
          </a:p>
          <a:p>
            <a:pPr algn="l" rtl="0" lvl="0" marR="0" indent="0" mar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demonstrate understanding of the </a:t>
            </a: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meanings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a pair of texts when considered </a:t>
            </a: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together </a:t>
            </a:r>
          </a:p>
          <a:p>
            <a:pPr algn="l" rtl="0" lvl="0" marR="0" indent="0" mar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evaluate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the </a:t>
            </a:r>
            <a:r>
              <a:rPr strike="noStrike" u="none" b="1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relationships</a:t>
            </a: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between texts and contexts </a:t>
            </a:r>
          </a:p>
          <a:p>
            <a:pPr algn="l" rtl="0" lvl="0" marR="0" indent="0" mar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3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organise, develop and express ideas using language appropriate to audience, purpose and form 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4" name="Shape 8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5" name="Shape 85"/>
          <p:cNvSpPr txBox="1"/>
          <p:nvPr>
            <p:ph type="title"/>
          </p:nvPr>
        </p:nvSpPr>
        <p:spPr>
          <a:xfrm>
            <a:off y="228600" x="228600"/>
            <a:ext cy="1020762" cx="3809999"/>
          </a:xfrm>
          <a:prstGeom prst="rect">
            <a:avLst/>
          </a:prstGeom>
          <a:solidFill>
            <a:srgbClr val="C00000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40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Comparisons</a:t>
            </a:r>
          </a:p>
        </p:txBody>
      </p:sp>
      <p:sp>
        <p:nvSpPr>
          <p:cNvPr id="86" name="Shape 86"/>
          <p:cNvSpPr txBox="1"/>
          <p:nvPr>
            <p:ph idx="1" type="body"/>
          </p:nvPr>
        </p:nvSpPr>
        <p:spPr>
          <a:xfrm>
            <a:off y="1447800" x="152400"/>
            <a:ext cy="5181600" cx="42671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3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Look through the lens of the film when you explore the novel and compare the texts considering how different times and contexts reflect changing values and perspectives</a:t>
            </a:r>
          </a:p>
          <a:p>
            <a:r>
              <a:t/>
            </a:r>
          </a:p>
        </p:txBody>
      </p:sp>
      <p:sp>
        <p:nvSpPr>
          <p:cNvPr id="87" name="Shape 87"/>
          <p:cNvSpPr/>
          <p:nvPr/>
        </p:nvSpPr>
        <p:spPr>
          <a:xfrm>
            <a:off y="1219200" x="4648200"/>
            <a:ext cy="5334000" cx="4038600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y="274637" x="457200"/>
            <a:ext cy="792162" cx="8229600"/>
          </a:xfrm>
          <a:prstGeom prst="rect">
            <a:avLst/>
          </a:prstGeom>
          <a:solidFill>
            <a:srgbClr val="C00000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8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Module A: Key Ideas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1219200" x="304800"/>
            <a:ext cy="5410200" cx="85343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ctr" rtl="0" lvl="0" marR="0" indent="0" marL="0"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0" cap="none" baseline="0" sz="22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In what ways does a comparative study accentuate the distinctive contexts of </a:t>
            </a:r>
            <a:r>
              <a:rPr strike="noStrike" u="sng" b="0" cap="none" baseline="0" sz="22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Frankenstein</a:t>
            </a:r>
            <a:r>
              <a:rPr strike="noStrike" u="none" b="0" cap="none" baseline="0" sz="22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and </a:t>
            </a:r>
            <a:r>
              <a:rPr strike="noStrike" u="sng" b="0" cap="none" baseline="0" sz="22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Bladerunner</a:t>
            </a:r>
            <a:r>
              <a:rPr strike="noStrike" u="none" b="0" cap="none" baseline="0" sz="22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algn="l" rtl="0" lvl="0" marR="0" indent="0" mar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question will require you to consider the treatment of similar content in your comparative study of the pair of texts </a:t>
            </a:r>
          </a:p>
          <a:p>
            <a:pPr algn="l" rtl="0" lvl="0" marR="0" indent="0" mar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 the specific </a:t>
            </a:r>
            <a:r>
              <a:rPr strike="noStrike" u="none" b="1" cap="none" baseline="0" sz="26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compositional</a:t>
            </a: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1" cap="none" baseline="0" sz="26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times and contexts</a:t>
            </a: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each text and explore their impact in </a:t>
            </a:r>
            <a:r>
              <a:rPr strike="noStrike" u="none" b="1" cap="none" baseline="0" sz="26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reflecting changed values and perspectives </a:t>
            </a: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upon ideas and concepts.</a:t>
            </a:r>
          </a:p>
          <a:p>
            <a:pPr algn="l" rtl="0" lvl="0" marR="0" indent="0" marL="0">
              <a:buClr>
                <a:schemeClr val="dk1"/>
              </a:buClr>
              <a:buSzPct val="115384"/>
              <a:buFont typeface="Arial"/>
              <a:buAutoNum type="arabicPeriod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Study the </a:t>
            </a:r>
            <a:r>
              <a:rPr strike="noStrike" u="none" b="1" cap="none" baseline="0" sz="26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ideas, characterisation, plot, setting </a:t>
            </a: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etc through an integrated analysis of the interplay between the two texts and a consideration of </a:t>
            </a:r>
            <a:r>
              <a:rPr strike="noStrike" u="none" b="1" cap="none" baseline="0" sz="2600" lang="en-US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how</a:t>
            </a: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meaning is conveyed</a:t>
            </a:r>
            <a:r>
              <a:rPr strike="noStrike" u="none" b="0" cap="none" baseline="0" sz="30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solidFill>
            <a:srgbClr val="A6A6A6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1" cap="none" baseline="0" sz="4800" lang="en-US" i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Comparing Texts 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535112" x="457200"/>
            <a:ext cy="639762" cx="4040187"/>
          </a:xfrm>
          <a:prstGeom prst="rect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800" lang="en-US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Frankenstein</a:t>
            </a:r>
          </a:p>
        </p:txBody>
      </p:sp>
      <p:sp>
        <p:nvSpPr>
          <p:cNvPr id="101" name="Shape 101"/>
          <p:cNvSpPr txBox="1"/>
          <p:nvPr>
            <p:ph idx="2" type="body"/>
          </p:nvPr>
        </p:nvSpPr>
        <p:spPr>
          <a:xfrm>
            <a:off y="2174875" x="457200"/>
            <a:ext cy="3951286" cx="4040187"/>
          </a:xfrm>
          <a:prstGeom prst="rect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Gothic horror novel but considered a precursor of the science fiction genre</a:t>
            </a:r>
          </a:p>
          <a:p>
            <a:pPr algn="l" rtl="0" lvl="0" marR="0" indent="0" mar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Published in 1818, a time of social/political upheaval and intellectual revisionism known as the Romantic movement</a:t>
            </a:r>
          </a:p>
          <a:p>
            <a:pPr algn="l" rtl="0" lvl="0" marR="0" indent="0" mar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24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Mary Shelley was inspired by this context </a:t>
            </a:r>
          </a:p>
        </p:txBody>
      </p:sp>
      <p:sp>
        <p:nvSpPr>
          <p:cNvPr id="102" name="Shape 102"/>
          <p:cNvSpPr txBox="1"/>
          <p:nvPr>
            <p:ph idx="3" type="body"/>
          </p:nvPr>
        </p:nvSpPr>
        <p:spPr>
          <a:xfrm>
            <a:off y="1535112" x="4645025"/>
            <a:ext cy="639762" cx="4041774"/>
          </a:xfrm>
          <a:prstGeom prst="rect">
            <a:avLst/>
          </a:prstGeom>
          <a:solidFill>
            <a:srgbClr val="7575D1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b" anchorCtr="0">
            <a:noAutofit/>
          </a:bodyPr>
          <a:lstStyle/>
          <a:p>
            <a:pPr algn="l" rtl="0" lvl="0" marR="0" indent="0" mar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strike="noStrike" u="none" b="1" cap="none" baseline="0" sz="2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Bladerunner</a:t>
            </a:r>
          </a:p>
        </p:txBody>
      </p:sp>
      <p:sp>
        <p:nvSpPr>
          <p:cNvPr id="103" name="Shape 103"/>
          <p:cNvSpPr txBox="1"/>
          <p:nvPr>
            <p:ph idx="4" type="body"/>
          </p:nvPr>
        </p:nvSpPr>
        <p:spPr>
          <a:xfrm>
            <a:off y="2174875" x="4645025"/>
            <a:ext cy="3951286" cx="4041774"/>
          </a:xfrm>
          <a:prstGeom prst="rect">
            <a:avLst/>
          </a:prstGeom>
          <a:noFill/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0" mar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Dystopic postmodern film based on Phillip K Dick’s 1968 novel </a:t>
            </a:r>
            <a:r>
              <a:rPr strike="noStrike" u="none" b="0" cap="none" baseline="0" sz="22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 Androids Dream of Electronic Sheep</a:t>
            </a:r>
            <a:r>
              <a:rPr strike="noStrike" u="none" b="0" cap="none" baseline="0" sz="2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</a:p>
          <a:p>
            <a:pPr algn="l" rtl="0" lvl="0" marR="0" indent="0" mar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Ridley Scott uses film noir conventions to create an atmosphere of oppression, surveillance, control, slavery and violence.</a:t>
            </a:r>
          </a:p>
          <a:p>
            <a:pPr algn="l" rtl="0" lvl="0" marR="0" indent="0" marL="0"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22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Ridley Scott critiques modern society and is anti technology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7" name="Shape 10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8" name="Shape 108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Notes from the Marking Centre</a:t>
            </a:r>
          </a:p>
        </p:txBody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7692"/>
              <a:buFont typeface="Wingdings"/>
              <a:buChar char="§"/>
            </a:pPr>
            <a:r>
              <a:rPr strike="noStrike" u="none" b="0" cap="none" baseline="0" sz="26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Candidates</a:t>
            </a:r>
            <a:r>
              <a:rPr strike="noStrike" u="none" b="0" cap="none" baseline="0" sz="28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trike="noStrike" u="none" b="0" cap="none" baseline="0" sz="26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considered how a comparative study highlighted composers’ contexts.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26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Better responses produced a sustained response, developing a thesis that genuinely addressed the question using a </a:t>
            </a:r>
            <a:r>
              <a:rPr strike="noStrike" u="none" b="1" cap="none" baseline="0" sz="26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discerning selection of textual references 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26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Better responses developed a thesis which demonstrated a strong </a:t>
            </a:r>
            <a:r>
              <a:rPr strike="noStrike" u="none" b="1" cap="none" baseline="0" sz="26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conceptual understanding</a:t>
            </a:r>
            <a:r>
              <a:rPr strike="noStrike" u="none" b="0" cap="none" baseline="0" sz="26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of the module and the elective.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2600" lang="en-US" i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Weaker responses tended to identify some similarities or differences between the texts, often with a limited understanding of their significance. 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4" name="Shape 11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5" name="Shape 115"/>
          <p:cNvSpPr txBox="1"/>
          <p:nvPr>
            <p:ph type="title"/>
          </p:nvPr>
        </p:nvSpPr>
        <p:spPr>
          <a:xfrm>
            <a:off y="274637" x="457200"/>
            <a:ext cy="1143000" cx="8229600"/>
          </a:xfrm>
          <a:prstGeom prst="rect">
            <a:avLst/>
          </a:prstGeom>
          <a:solidFill>
            <a:srgbClr val="FF0000"/>
          </a:solidFill>
          <a:ln w="9525" cap="rnd">
            <a:solidFill>
              <a:schemeClr val="dk1"/>
            </a:solidFill>
            <a:prstDash val="solid"/>
            <a:miter/>
            <a:headEnd w="med" len="med" type="none"/>
            <a:tailEnd w="med" len="med" type="none"/>
          </a:ln>
        </p:spPr>
        <p:txBody>
          <a:bodyPr bIns="45700" rIns="91425" lIns="91425" tIns="45700" anchor="ctr" anchorCtr="0">
            <a:noAutofit/>
          </a:bodyPr>
          <a:lstStyle/>
          <a:p>
            <a:pPr algn="ctr" rtl="0" lvl="0" marR="0" indent="0" mar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25000"/>
              <a:buFont typeface="Arial"/>
              <a:buNone/>
            </a:pPr>
            <a:r>
              <a:rPr strike="noStrike" u="none" b="0" cap="none" baseline="0" sz="4400" lang="en-US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Introductory Activity Texts in Time</a:t>
            </a:r>
          </a:p>
        </p:txBody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y="1600200" x="457200"/>
            <a:ext cy="4525961" cx="8229600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Go to </a:t>
            </a:r>
            <a:r>
              <a:rPr strike="noStrike" u="sng" b="0" cap="none" baseline="0" sz="2600" lang="en-US" i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http://www.articlemyriad.com/elements-romanticism-frankenstein/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Read the article and make notes on the following: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59615"/>
              <a:buFont typeface="Wingdings"/>
              <a:buChar char="§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your own words outline some of the key ideological underpinnings of the Romantic movement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59615"/>
              <a:buFont typeface="Wingdings"/>
              <a:buChar char="§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 did the Romantics believe would be the legacy of individual and collective visual imagination?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59615"/>
              <a:buFont typeface="Wingdings"/>
              <a:buChar char="§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Why is the physical place and environment significant in locating the events of the text?</a:t>
            </a:r>
          </a:p>
          <a:p>
            <a:pPr algn="l" rtl="0" lvl="0" marR="0" indent="-342900" marL="342900">
              <a:lnSpc>
                <a:spcPct val="90000"/>
              </a:lnSpc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ct val="59615"/>
              <a:buFont typeface="Wingdings"/>
              <a:buChar char="§"/>
            </a:pPr>
            <a:r>
              <a:rPr strike="noStrike" u="none" b="0" cap="none" baseline="0" sz="2600" lang="en-US" i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is the novel concerned with the exploration of the limitation of boundaries?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